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abswell_1" charset="1" panose="00000500000000000000"/>
      <p:regular r:id="rId10"/>
    </p:embeddedFont>
    <p:embeddedFont>
      <p:font typeface="Gaegu" charset="1" panose="00000000000000000000"/>
      <p:regular r:id="rId11"/>
    </p:embeddedFont>
    <p:embeddedFont>
      <p:font typeface="Gaegu Bold" charset="1" panose="00000000000000000000"/>
      <p:regular r:id="rId12"/>
    </p:embeddedFont>
    <p:embeddedFont>
      <p:font typeface="Gaegu Light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65.png" Type="http://schemas.openxmlformats.org/officeDocument/2006/relationships/image"/><Relationship Id="rId20" Target="../media/image81.png" Type="http://schemas.openxmlformats.org/officeDocument/2006/relationships/image"/><Relationship Id="rId21" Target="../media/image82.svg" Type="http://schemas.openxmlformats.org/officeDocument/2006/relationships/image"/><Relationship Id="rId22" Target="../media/image83.png" Type="http://schemas.openxmlformats.org/officeDocument/2006/relationships/image"/><Relationship Id="rId23" Target="../media/image84.svg" Type="http://schemas.openxmlformats.org/officeDocument/2006/relationships/image"/><Relationship Id="rId24" Target="../media/image85.png" Type="http://schemas.openxmlformats.org/officeDocument/2006/relationships/image"/><Relationship Id="rId25" Target="../media/image86.svg" Type="http://schemas.openxmlformats.org/officeDocument/2006/relationships/image"/><Relationship Id="rId26" Target="../media/image87.png" Type="http://schemas.openxmlformats.org/officeDocument/2006/relationships/image"/><Relationship Id="rId27" Target="../media/image88.svg" Type="http://schemas.openxmlformats.org/officeDocument/2006/relationships/image"/><Relationship Id="rId28" Target="../media/image89.png" Type="http://schemas.openxmlformats.org/officeDocument/2006/relationships/image"/><Relationship Id="rId29" Target="../media/image90.sv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6444" y="1894483"/>
            <a:ext cx="12835113" cy="6786678"/>
            <a:chOff x="0" y="0"/>
            <a:chExt cx="6358953" cy="3362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160" y="16510"/>
              <a:ext cx="6336093" cy="3334412"/>
            </a:xfrm>
            <a:custGeom>
              <a:avLst/>
              <a:gdLst/>
              <a:ahLst/>
              <a:cxnLst/>
              <a:rect r="r" b="b" t="t" l="l"/>
              <a:pathLst>
                <a:path h="3334412" w="6336093">
                  <a:moveTo>
                    <a:pt x="6336093" y="3334412"/>
                  </a:moveTo>
                  <a:lnTo>
                    <a:pt x="0" y="3326792"/>
                  </a:lnTo>
                  <a:lnTo>
                    <a:pt x="0" y="1169688"/>
                  </a:lnTo>
                  <a:lnTo>
                    <a:pt x="17780" y="19050"/>
                  </a:lnTo>
                  <a:lnTo>
                    <a:pt x="3157622" y="0"/>
                  </a:lnTo>
                  <a:lnTo>
                    <a:pt x="6317043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3810" y="0"/>
              <a:ext cx="6365303" cy="3361082"/>
            </a:xfrm>
            <a:custGeom>
              <a:avLst/>
              <a:gdLst/>
              <a:ahLst/>
              <a:cxnLst/>
              <a:rect r="r" b="b" t="t" l="l"/>
              <a:pathLst>
                <a:path h="3361082" w="6365303">
                  <a:moveTo>
                    <a:pt x="6331013" y="21590"/>
                  </a:moveTo>
                  <a:cubicBezTo>
                    <a:pt x="6332283" y="34290"/>
                    <a:pt x="6332283" y="44450"/>
                    <a:pt x="6333553" y="54610"/>
                  </a:cubicBezTo>
                  <a:cubicBezTo>
                    <a:pt x="6336093" y="114397"/>
                    <a:pt x="6337363" y="186886"/>
                    <a:pt x="6339903" y="256786"/>
                  </a:cubicBezTo>
                  <a:cubicBezTo>
                    <a:pt x="6339903" y="357753"/>
                    <a:pt x="6352603" y="2348610"/>
                    <a:pt x="6358953" y="2449577"/>
                  </a:cubicBezTo>
                  <a:cubicBezTo>
                    <a:pt x="6365303" y="2602322"/>
                    <a:pt x="6361493" y="2757655"/>
                    <a:pt x="6361493" y="2910399"/>
                  </a:cubicBezTo>
                  <a:cubicBezTo>
                    <a:pt x="6361493" y="3045022"/>
                    <a:pt x="6362763" y="3169289"/>
                    <a:pt x="6364033" y="3300122"/>
                  </a:cubicBezTo>
                  <a:cubicBezTo>
                    <a:pt x="6364033" y="3321712"/>
                    <a:pt x="6364033" y="3335682"/>
                    <a:pt x="6364033" y="3359812"/>
                  </a:cubicBezTo>
                  <a:cubicBezTo>
                    <a:pt x="6341173" y="3359812"/>
                    <a:pt x="6320853" y="3361082"/>
                    <a:pt x="6285448" y="3359812"/>
                  </a:cubicBezTo>
                  <a:cubicBezTo>
                    <a:pt x="5963154" y="3354732"/>
                    <a:pt x="5635902" y="3361082"/>
                    <a:pt x="5313608" y="3356002"/>
                  </a:cubicBezTo>
                  <a:cubicBezTo>
                    <a:pt x="5120231" y="3352192"/>
                    <a:pt x="4931813" y="3354732"/>
                    <a:pt x="4738437" y="3352192"/>
                  </a:cubicBezTo>
                  <a:cubicBezTo>
                    <a:pt x="4649186" y="3350922"/>
                    <a:pt x="4559936" y="3349652"/>
                    <a:pt x="4470685" y="3348382"/>
                  </a:cubicBezTo>
                  <a:cubicBezTo>
                    <a:pt x="4416143" y="3348382"/>
                    <a:pt x="4366559" y="3349652"/>
                    <a:pt x="4312017" y="3349652"/>
                  </a:cubicBezTo>
                  <a:cubicBezTo>
                    <a:pt x="4173183" y="3348382"/>
                    <a:pt x="3791388" y="3349652"/>
                    <a:pt x="3652554" y="3348382"/>
                  </a:cubicBezTo>
                  <a:cubicBezTo>
                    <a:pt x="3553387" y="3347112"/>
                    <a:pt x="1570039" y="3356002"/>
                    <a:pt x="1470872" y="3354732"/>
                  </a:cubicBezTo>
                  <a:cubicBezTo>
                    <a:pt x="1446080" y="3354732"/>
                    <a:pt x="1416329" y="3356002"/>
                    <a:pt x="1391538" y="3356002"/>
                  </a:cubicBezTo>
                  <a:cubicBezTo>
                    <a:pt x="1332037" y="3356002"/>
                    <a:pt x="1277495" y="3357272"/>
                    <a:pt x="1217995" y="3357272"/>
                  </a:cubicBezTo>
                  <a:cubicBezTo>
                    <a:pt x="1069244" y="3357272"/>
                    <a:pt x="925451" y="3356002"/>
                    <a:pt x="776700" y="3354732"/>
                  </a:cubicBezTo>
                  <a:cubicBezTo>
                    <a:pt x="687449" y="3353462"/>
                    <a:pt x="598199" y="3352192"/>
                    <a:pt x="513906" y="3350922"/>
                  </a:cubicBezTo>
                  <a:cubicBezTo>
                    <a:pt x="355238" y="3349652"/>
                    <a:pt x="196571" y="3348382"/>
                    <a:pt x="48260" y="3348382"/>
                  </a:cubicBezTo>
                  <a:cubicBezTo>
                    <a:pt x="38100" y="3348382"/>
                    <a:pt x="29210" y="3348382"/>
                    <a:pt x="19050" y="3347112"/>
                  </a:cubicBezTo>
                  <a:cubicBezTo>
                    <a:pt x="10160" y="3345842"/>
                    <a:pt x="5080" y="3339492"/>
                    <a:pt x="7620" y="3330602"/>
                  </a:cubicBezTo>
                  <a:cubicBezTo>
                    <a:pt x="16510" y="3298733"/>
                    <a:pt x="12700" y="3234011"/>
                    <a:pt x="11430" y="3166700"/>
                  </a:cubicBezTo>
                  <a:cubicBezTo>
                    <a:pt x="10160" y="3029489"/>
                    <a:pt x="6350" y="2894866"/>
                    <a:pt x="7620" y="2757655"/>
                  </a:cubicBezTo>
                  <a:cubicBezTo>
                    <a:pt x="5080" y="2586788"/>
                    <a:pt x="0" y="471664"/>
                    <a:pt x="7620" y="298208"/>
                  </a:cubicBezTo>
                  <a:cubicBezTo>
                    <a:pt x="8890" y="264553"/>
                    <a:pt x="7620" y="228308"/>
                    <a:pt x="8890" y="194653"/>
                  </a:cubicBezTo>
                  <a:cubicBezTo>
                    <a:pt x="10160" y="140286"/>
                    <a:pt x="12700" y="807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2611" y="30480"/>
                    <a:pt x="151945" y="29210"/>
                  </a:cubicBezTo>
                  <a:cubicBezTo>
                    <a:pt x="285821" y="25400"/>
                    <a:pt x="419697" y="22860"/>
                    <a:pt x="558532" y="20320"/>
                  </a:cubicBezTo>
                  <a:cubicBezTo>
                    <a:pt x="652741" y="17780"/>
                    <a:pt x="746950" y="16510"/>
                    <a:pt x="836200" y="13970"/>
                  </a:cubicBezTo>
                  <a:cubicBezTo>
                    <a:pt x="925451" y="11430"/>
                    <a:pt x="1019660" y="8890"/>
                    <a:pt x="1108911" y="8890"/>
                  </a:cubicBezTo>
                  <a:cubicBezTo>
                    <a:pt x="1208078" y="7620"/>
                    <a:pt x="1307245" y="10160"/>
                    <a:pt x="1406413" y="8890"/>
                  </a:cubicBezTo>
                  <a:cubicBezTo>
                    <a:pt x="1530372" y="8890"/>
                    <a:pt x="3776513" y="6350"/>
                    <a:pt x="3900473" y="5080"/>
                  </a:cubicBezTo>
                  <a:cubicBezTo>
                    <a:pt x="4019473" y="3810"/>
                    <a:pt x="4138474" y="2540"/>
                    <a:pt x="4262433" y="2540"/>
                  </a:cubicBezTo>
                  <a:cubicBezTo>
                    <a:pt x="4465727" y="1270"/>
                    <a:pt x="4664062" y="0"/>
                    <a:pt x="4867355" y="0"/>
                  </a:cubicBezTo>
                  <a:cubicBezTo>
                    <a:pt x="4951647" y="0"/>
                    <a:pt x="5040898" y="2540"/>
                    <a:pt x="5125190" y="2540"/>
                  </a:cubicBezTo>
                  <a:cubicBezTo>
                    <a:pt x="5358233" y="3810"/>
                    <a:pt x="5596235" y="5080"/>
                    <a:pt x="5829278" y="7620"/>
                  </a:cubicBezTo>
                  <a:cubicBezTo>
                    <a:pt x="5953238" y="8890"/>
                    <a:pt x="6077197" y="12700"/>
                    <a:pt x="6201156" y="16510"/>
                  </a:cubicBezTo>
                  <a:cubicBezTo>
                    <a:pt x="6230906" y="16510"/>
                    <a:pt x="6260656" y="16510"/>
                    <a:pt x="6285448" y="16510"/>
                  </a:cubicBezTo>
                  <a:cubicBezTo>
                    <a:pt x="6311963" y="17780"/>
                    <a:pt x="6320853" y="20320"/>
                    <a:pt x="6331013" y="21590"/>
                  </a:cubicBezTo>
                  <a:close/>
                  <a:moveTo>
                    <a:pt x="6341173" y="3343302"/>
                  </a:moveTo>
                  <a:cubicBezTo>
                    <a:pt x="6342443" y="3326792"/>
                    <a:pt x="6343713" y="3314092"/>
                    <a:pt x="6343713" y="3301392"/>
                  </a:cubicBezTo>
                  <a:cubicBezTo>
                    <a:pt x="6342443" y="3156344"/>
                    <a:pt x="6341173" y="3019133"/>
                    <a:pt x="6341173" y="2871566"/>
                  </a:cubicBezTo>
                  <a:cubicBezTo>
                    <a:pt x="6341173" y="2804255"/>
                    <a:pt x="6343713" y="2736944"/>
                    <a:pt x="6342443" y="2669633"/>
                  </a:cubicBezTo>
                  <a:cubicBezTo>
                    <a:pt x="6342443" y="2607499"/>
                    <a:pt x="6341173" y="2542777"/>
                    <a:pt x="6339903" y="2480644"/>
                  </a:cubicBezTo>
                  <a:cubicBezTo>
                    <a:pt x="6334823" y="2384855"/>
                    <a:pt x="6323393" y="401764"/>
                    <a:pt x="6323393" y="305975"/>
                  </a:cubicBezTo>
                  <a:cubicBezTo>
                    <a:pt x="6320853" y="225719"/>
                    <a:pt x="6318313" y="142875"/>
                    <a:pt x="6315773" y="63500"/>
                  </a:cubicBezTo>
                  <a:cubicBezTo>
                    <a:pt x="6314503" y="44450"/>
                    <a:pt x="6313233" y="43180"/>
                    <a:pt x="6270573" y="41910"/>
                  </a:cubicBezTo>
                  <a:cubicBezTo>
                    <a:pt x="6255698" y="41910"/>
                    <a:pt x="6245781" y="41910"/>
                    <a:pt x="6230906" y="40640"/>
                  </a:cubicBezTo>
                  <a:cubicBezTo>
                    <a:pt x="6106947" y="36830"/>
                    <a:pt x="5978029" y="31750"/>
                    <a:pt x="5854070" y="30480"/>
                  </a:cubicBezTo>
                  <a:cubicBezTo>
                    <a:pt x="5551610" y="26670"/>
                    <a:pt x="5244191" y="25400"/>
                    <a:pt x="4941730" y="22860"/>
                  </a:cubicBezTo>
                  <a:cubicBezTo>
                    <a:pt x="4897105" y="22860"/>
                    <a:pt x="4847521" y="22860"/>
                    <a:pt x="4802896" y="22860"/>
                  </a:cubicBezTo>
                  <a:cubicBezTo>
                    <a:pt x="4728520" y="22860"/>
                    <a:pt x="4654145" y="22860"/>
                    <a:pt x="4584728" y="22860"/>
                  </a:cubicBezTo>
                  <a:cubicBezTo>
                    <a:pt x="4426060" y="22860"/>
                    <a:pt x="4267392" y="22860"/>
                    <a:pt x="4113682" y="24130"/>
                  </a:cubicBezTo>
                  <a:cubicBezTo>
                    <a:pt x="3979806" y="25400"/>
                    <a:pt x="1723748" y="29210"/>
                    <a:pt x="1589872" y="29210"/>
                  </a:cubicBezTo>
                  <a:cubicBezTo>
                    <a:pt x="1371704" y="29210"/>
                    <a:pt x="1153536" y="26670"/>
                    <a:pt x="935368" y="33020"/>
                  </a:cubicBezTo>
                  <a:cubicBezTo>
                    <a:pt x="821325" y="36830"/>
                    <a:pt x="712241" y="36830"/>
                    <a:pt x="603157" y="38100"/>
                  </a:cubicBezTo>
                  <a:cubicBezTo>
                    <a:pt x="414739" y="41910"/>
                    <a:pt x="226321" y="45720"/>
                    <a:pt x="49530" y="50800"/>
                  </a:cubicBezTo>
                  <a:cubicBezTo>
                    <a:pt x="36830" y="50800"/>
                    <a:pt x="34290" y="53340"/>
                    <a:pt x="33020" y="72975"/>
                  </a:cubicBezTo>
                  <a:cubicBezTo>
                    <a:pt x="31750" y="119575"/>
                    <a:pt x="31750" y="166175"/>
                    <a:pt x="30480" y="212775"/>
                  </a:cubicBezTo>
                  <a:cubicBezTo>
                    <a:pt x="29210" y="290442"/>
                    <a:pt x="26670" y="365520"/>
                    <a:pt x="25400" y="443186"/>
                  </a:cubicBezTo>
                  <a:cubicBezTo>
                    <a:pt x="20320" y="526031"/>
                    <a:pt x="26670" y="2550544"/>
                    <a:pt x="29210" y="2633388"/>
                  </a:cubicBezTo>
                  <a:cubicBezTo>
                    <a:pt x="29210" y="2721410"/>
                    <a:pt x="29210" y="2812022"/>
                    <a:pt x="30480" y="2900044"/>
                  </a:cubicBezTo>
                  <a:cubicBezTo>
                    <a:pt x="30480" y="2964766"/>
                    <a:pt x="33020" y="3029489"/>
                    <a:pt x="33020" y="3094211"/>
                  </a:cubicBezTo>
                  <a:cubicBezTo>
                    <a:pt x="33020" y="3164111"/>
                    <a:pt x="33020" y="3234011"/>
                    <a:pt x="31750" y="3301392"/>
                  </a:cubicBezTo>
                  <a:cubicBezTo>
                    <a:pt x="31750" y="3305202"/>
                    <a:pt x="31750" y="3307742"/>
                    <a:pt x="31750" y="3311552"/>
                  </a:cubicBezTo>
                  <a:cubicBezTo>
                    <a:pt x="31750" y="3321712"/>
                    <a:pt x="35560" y="3325522"/>
                    <a:pt x="44450" y="3325522"/>
                  </a:cubicBezTo>
                  <a:cubicBezTo>
                    <a:pt x="82528" y="3325522"/>
                    <a:pt x="151945" y="3326792"/>
                    <a:pt x="216404" y="3326792"/>
                  </a:cubicBezTo>
                  <a:cubicBezTo>
                    <a:pt x="310613" y="3326792"/>
                    <a:pt x="409781" y="3324252"/>
                    <a:pt x="503989" y="3326792"/>
                  </a:cubicBezTo>
                  <a:cubicBezTo>
                    <a:pt x="657699" y="3330602"/>
                    <a:pt x="811408" y="3333142"/>
                    <a:pt x="965118" y="3331872"/>
                  </a:cubicBezTo>
                  <a:cubicBezTo>
                    <a:pt x="1064285" y="3330602"/>
                    <a:pt x="1158494" y="3333142"/>
                    <a:pt x="1257662" y="3333142"/>
                  </a:cubicBezTo>
                  <a:cubicBezTo>
                    <a:pt x="1401454" y="3333142"/>
                    <a:pt x="1545247" y="3331872"/>
                    <a:pt x="1689040" y="3333142"/>
                  </a:cubicBezTo>
                  <a:cubicBezTo>
                    <a:pt x="1902250" y="3334412"/>
                    <a:pt x="4242600" y="3324252"/>
                    <a:pt x="4460768" y="3326792"/>
                  </a:cubicBezTo>
                  <a:cubicBezTo>
                    <a:pt x="4554978" y="3328062"/>
                    <a:pt x="4649186" y="3329332"/>
                    <a:pt x="4738437" y="3329332"/>
                  </a:cubicBezTo>
                  <a:cubicBezTo>
                    <a:pt x="4902063" y="3331872"/>
                    <a:pt x="5060731" y="3328062"/>
                    <a:pt x="5224357" y="3331872"/>
                  </a:cubicBezTo>
                  <a:cubicBezTo>
                    <a:pt x="5358233" y="3334412"/>
                    <a:pt x="5492109" y="3334412"/>
                    <a:pt x="5625985" y="3336952"/>
                  </a:cubicBezTo>
                  <a:cubicBezTo>
                    <a:pt x="5824320" y="3340762"/>
                    <a:pt x="6022655" y="3343302"/>
                    <a:pt x="6220989" y="3344572"/>
                  </a:cubicBezTo>
                  <a:cubicBezTo>
                    <a:pt x="6295365" y="3344572"/>
                    <a:pt x="6320853" y="3343302"/>
                    <a:pt x="6341173" y="334330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439619">
            <a:off x="1886435" y="732750"/>
            <a:ext cx="2600073" cy="4002678"/>
          </a:xfrm>
          <a:custGeom>
            <a:avLst/>
            <a:gdLst/>
            <a:ahLst/>
            <a:cxnLst/>
            <a:rect r="r" b="b" t="t" l="l"/>
            <a:pathLst>
              <a:path h="4002678" w="2600073">
                <a:moveTo>
                  <a:pt x="0" y="0"/>
                </a:moveTo>
                <a:lnTo>
                  <a:pt x="2600073" y="0"/>
                </a:lnTo>
                <a:lnTo>
                  <a:pt x="2600073" y="4002677"/>
                </a:lnTo>
                <a:lnTo>
                  <a:pt x="0" y="4002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0073">
            <a:off x="15333056" y="6619609"/>
            <a:ext cx="2249120" cy="3013896"/>
          </a:xfrm>
          <a:custGeom>
            <a:avLst/>
            <a:gdLst/>
            <a:ahLst/>
            <a:cxnLst/>
            <a:rect r="r" b="b" t="t" l="l"/>
            <a:pathLst>
              <a:path h="3013896" w="2249120">
                <a:moveTo>
                  <a:pt x="0" y="0"/>
                </a:moveTo>
                <a:lnTo>
                  <a:pt x="2249121" y="0"/>
                </a:lnTo>
                <a:lnTo>
                  <a:pt x="2249121" y="3013896"/>
                </a:lnTo>
                <a:lnTo>
                  <a:pt x="0" y="3013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340441">
            <a:off x="14341340" y="2856270"/>
            <a:ext cx="1579849" cy="1585722"/>
            <a:chOff x="0" y="0"/>
            <a:chExt cx="1708150" cy="1714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138720">
            <a:off x="14984102" y="2794030"/>
            <a:ext cx="435576" cy="14985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1" id="11"/>
          <p:cNvGrpSpPr/>
          <p:nvPr/>
        </p:nvGrpSpPr>
        <p:grpSpPr>
          <a:xfrm rot="340441">
            <a:off x="15201925" y="3713867"/>
            <a:ext cx="1579849" cy="1585722"/>
            <a:chOff x="0" y="0"/>
            <a:chExt cx="1708150" cy="1714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3711">
            <a:off x="1912989" y="6706413"/>
            <a:ext cx="1579849" cy="1585722"/>
            <a:chOff x="0" y="0"/>
            <a:chExt cx="1708150" cy="1714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7" id="17"/>
          <p:cNvSpPr/>
          <p:nvPr/>
        </p:nvSpPr>
        <p:spPr>
          <a:xfrm rot="138720">
            <a:off x="15844687" y="3651627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8" id="18"/>
          <p:cNvSpPr/>
          <p:nvPr/>
        </p:nvSpPr>
        <p:spPr>
          <a:xfrm rot="-475432">
            <a:off x="2415989" y="6644039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9" id="19"/>
          <p:cNvSpPr/>
          <p:nvPr/>
        </p:nvSpPr>
        <p:spPr>
          <a:xfrm flipH="false" flipV="true" rot="-651020">
            <a:off x="17290836" y="4641827"/>
            <a:ext cx="775191" cy="2431973"/>
          </a:xfrm>
          <a:custGeom>
            <a:avLst/>
            <a:gdLst/>
            <a:ahLst/>
            <a:cxnLst/>
            <a:rect r="r" b="b" t="t" l="l"/>
            <a:pathLst>
              <a:path h="2431973" w="775191">
                <a:moveTo>
                  <a:pt x="0" y="2431972"/>
                </a:moveTo>
                <a:lnTo>
                  <a:pt x="775191" y="2431972"/>
                </a:lnTo>
                <a:lnTo>
                  <a:pt x="775191" y="0"/>
                </a:lnTo>
                <a:lnTo>
                  <a:pt x="0" y="0"/>
                </a:lnTo>
                <a:lnTo>
                  <a:pt x="0" y="243197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31127" y="3252940"/>
            <a:ext cx="8825746" cy="209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Gaegu Bold"/>
              </a:rPr>
              <a:t>Логические рассуждения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32899" y="5871781"/>
            <a:ext cx="768948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000000"/>
                </a:solidFill>
                <a:latin typeface="Gaegu"/>
              </a:rPr>
              <a:t>"Родимое пятно"</a:t>
            </a:r>
          </a:p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000000"/>
                </a:solidFill>
                <a:latin typeface="Gaegu"/>
              </a:rPr>
              <a:t>Hawthorne, Nathaniel</a:t>
            </a:r>
          </a:p>
        </p:txBody>
      </p:sp>
      <p:sp>
        <p:nvSpPr>
          <p:cNvPr name="TextBox 22" id="22"/>
          <p:cNvSpPr txBox="true"/>
          <p:nvPr/>
        </p:nvSpPr>
        <p:spPr>
          <a:xfrm rot="340441">
            <a:off x="15286582" y="4078183"/>
            <a:ext cx="141446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 Bold"/>
              </a:rPr>
              <a:t>Джабри А.Ш.</a:t>
            </a:r>
          </a:p>
        </p:txBody>
      </p:sp>
      <p:sp>
        <p:nvSpPr>
          <p:cNvPr name="TextBox 23" id="23"/>
          <p:cNvSpPr txBox="true"/>
          <p:nvPr/>
        </p:nvSpPr>
        <p:spPr>
          <a:xfrm rot="-273711">
            <a:off x="1994114" y="7070699"/>
            <a:ext cx="141446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 Bold"/>
              </a:rPr>
              <a:t>Марчук И.С.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351495">
            <a:off x="-322465" y="8432314"/>
            <a:ext cx="1647393" cy="1611699"/>
          </a:xfrm>
          <a:custGeom>
            <a:avLst/>
            <a:gdLst/>
            <a:ahLst/>
            <a:cxnLst/>
            <a:rect r="r" b="b" t="t" l="l"/>
            <a:pathLst>
              <a:path h="1611699" w="1647393">
                <a:moveTo>
                  <a:pt x="0" y="0"/>
                </a:moveTo>
                <a:lnTo>
                  <a:pt x="1647393" y="0"/>
                </a:lnTo>
                <a:lnTo>
                  <a:pt x="1647393" y="1611699"/>
                </a:lnTo>
                <a:lnTo>
                  <a:pt x="0" y="1611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861" y="5274890"/>
            <a:ext cx="1233016" cy="1548308"/>
          </a:xfrm>
          <a:custGeom>
            <a:avLst/>
            <a:gdLst/>
            <a:ahLst/>
            <a:cxnLst/>
            <a:rect r="r" b="b" t="t" l="l"/>
            <a:pathLst>
              <a:path h="1548308" w="1233016">
                <a:moveTo>
                  <a:pt x="0" y="0"/>
                </a:moveTo>
                <a:lnTo>
                  <a:pt x="1233016" y="0"/>
                </a:lnTo>
                <a:lnTo>
                  <a:pt x="1233016" y="1548308"/>
                </a:lnTo>
                <a:lnTo>
                  <a:pt x="0" y="1548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85694">
            <a:off x="15093023" y="635540"/>
            <a:ext cx="2859167" cy="1640447"/>
          </a:xfrm>
          <a:custGeom>
            <a:avLst/>
            <a:gdLst/>
            <a:ahLst/>
            <a:cxnLst/>
            <a:rect r="r" b="b" t="t" l="l"/>
            <a:pathLst>
              <a:path h="1640447" w="2859167">
                <a:moveTo>
                  <a:pt x="0" y="0"/>
                </a:moveTo>
                <a:lnTo>
                  <a:pt x="2859167" y="0"/>
                </a:lnTo>
                <a:lnTo>
                  <a:pt x="2859167" y="1640447"/>
                </a:lnTo>
                <a:lnTo>
                  <a:pt x="0" y="1640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895110" y="583296"/>
            <a:ext cx="2497780" cy="1006739"/>
          </a:xfrm>
          <a:custGeom>
            <a:avLst/>
            <a:gdLst/>
            <a:ahLst/>
            <a:cxnLst/>
            <a:rect r="r" b="b" t="t" l="l"/>
            <a:pathLst>
              <a:path h="1006739" w="2497780">
                <a:moveTo>
                  <a:pt x="0" y="0"/>
                </a:moveTo>
                <a:lnTo>
                  <a:pt x="2497780" y="0"/>
                </a:lnTo>
                <a:lnTo>
                  <a:pt x="2497780" y="1006739"/>
                </a:lnTo>
                <a:lnTo>
                  <a:pt x="0" y="1006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-12419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296675" y="9258300"/>
            <a:ext cx="2272228" cy="565991"/>
          </a:xfrm>
          <a:custGeom>
            <a:avLst/>
            <a:gdLst/>
            <a:ahLst/>
            <a:cxnLst/>
            <a:rect r="r" b="b" t="t" l="l"/>
            <a:pathLst>
              <a:path h="565991" w="2272228">
                <a:moveTo>
                  <a:pt x="0" y="0"/>
                </a:moveTo>
                <a:lnTo>
                  <a:pt x="2272229" y="0"/>
                </a:lnTo>
                <a:lnTo>
                  <a:pt x="2272229" y="565991"/>
                </a:lnTo>
                <a:lnTo>
                  <a:pt x="0" y="565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301642">
            <a:off x="12200682" y="8381166"/>
            <a:ext cx="722487" cy="1528338"/>
          </a:xfrm>
          <a:custGeom>
            <a:avLst/>
            <a:gdLst/>
            <a:ahLst/>
            <a:cxnLst/>
            <a:rect r="r" b="b" t="t" l="l"/>
            <a:pathLst>
              <a:path h="1528338" w="722487">
                <a:moveTo>
                  <a:pt x="0" y="0"/>
                </a:moveTo>
                <a:lnTo>
                  <a:pt x="722487" y="0"/>
                </a:lnTo>
                <a:lnTo>
                  <a:pt x="722487" y="1528338"/>
                </a:lnTo>
                <a:lnTo>
                  <a:pt x="0" y="15283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301642">
            <a:off x="10458466" y="9060122"/>
            <a:ext cx="722487" cy="1528338"/>
          </a:xfrm>
          <a:custGeom>
            <a:avLst/>
            <a:gdLst/>
            <a:ahLst/>
            <a:cxnLst/>
            <a:rect r="r" b="b" t="t" l="l"/>
            <a:pathLst>
              <a:path h="1528338" w="722487">
                <a:moveTo>
                  <a:pt x="0" y="0"/>
                </a:moveTo>
                <a:lnTo>
                  <a:pt x="722487" y="0"/>
                </a:lnTo>
                <a:lnTo>
                  <a:pt x="722487" y="1528338"/>
                </a:lnTo>
                <a:lnTo>
                  <a:pt x="0" y="15283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220835">
            <a:off x="3886492" y="-301423"/>
            <a:ext cx="2660878" cy="895023"/>
          </a:xfrm>
          <a:custGeom>
            <a:avLst/>
            <a:gdLst/>
            <a:ahLst/>
            <a:cxnLst/>
            <a:rect r="r" b="b" t="t" l="l"/>
            <a:pathLst>
              <a:path h="895023" w="2660878">
                <a:moveTo>
                  <a:pt x="0" y="0"/>
                </a:moveTo>
                <a:lnTo>
                  <a:pt x="2660878" y="0"/>
                </a:lnTo>
                <a:lnTo>
                  <a:pt x="2660878" y="895022"/>
                </a:lnTo>
                <a:lnTo>
                  <a:pt x="0" y="8950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26908">
            <a:off x="12196669" y="247622"/>
            <a:ext cx="1400282" cy="914002"/>
          </a:xfrm>
          <a:custGeom>
            <a:avLst/>
            <a:gdLst/>
            <a:ahLst/>
            <a:cxnLst/>
            <a:rect r="r" b="b" t="t" l="l"/>
            <a:pathLst>
              <a:path h="914002" w="1400282">
                <a:moveTo>
                  <a:pt x="0" y="0"/>
                </a:moveTo>
                <a:lnTo>
                  <a:pt x="1400282" y="0"/>
                </a:lnTo>
                <a:lnTo>
                  <a:pt x="1400282" y="914003"/>
                </a:lnTo>
                <a:lnTo>
                  <a:pt x="0" y="9140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2700000">
            <a:off x="-138500" y="554036"/>
            <a:ext cx="871961" cy="1603941"/>
          </a:xfrm>
          <a:custGeom>
            <a:avLst/>
            <a:gdLst/>
            <a:ahLst/>
            <a:cxnLst/>
            <a:rect r="r" b="b" t="t" l="l"/>
            <a:pathLst>
              <a:path h="1603941" w="871961">
                <a:moveTo>
                  <a:pt x="0" y="0"/>
                </a:moveTo>
                <a:lnTo>
                  <a:pt x="871960" y="0"/>
                </a:lnTo>
                <a:lnTo>
                  <a:pt x="871960" y="1603940"/>
                </a:lnTo>
                <a:lnTo>
                  <a:pt x="0" y="16039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461961" y="6225682"/>
            <a:ext cx="519295" cy="597516"/>
          </a:xfrm>
          <a:custGeom>
            <a:avLst/>
            <a:gdLst/>
            <a:ahLst/>
            <a:cxnLst/>
            <a:rect r="r" b="b" t="t" l="l"/>
            <a:pathLst>
              <a:path h="597516" w="519295">
                <a:moveTo>
                  <a:pt x="0" y="0"/>
                </a:moveTo>
                <a:lnTo>
                  <a:pt x="519295" y="0"/>
                </a:lnTo>
                <a:lnTo>
                  <a:pt x="519295" y="597516"/>
                </a:lnTo>
                <a:lnTo>
                  <a:pt x="0" y="5975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304" y="3711928"/>
            <a:ext cx="8135336" cy="4620193"/>
          </a:xfrm>
          <a:custGeom>
            <a:avLst/>
            <a:gdLst/>
            <a:ahLst/>
            <a:cxnLst/>
            <a:rect r="r" b="b" t="t" l="l"/>
            <a:pathLst>
              <a:path h="4620193" w="8135336">
                <a:moveTo>
                  <a:pt x="0" y="0"/>
                </a:moveTo>
                <a:lnTo>
                  <a:pt x="8135336" y="0"/>
                </a:lnTo>
                <a:lnTo>
                  <a:pt x="8135336" y="4620193"/>
                </a:lnTo>
                <a:lnTo>
                  <a:pt x="0" y="462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0441">
            <a:off x="6861521" y="6586712"/>
            <a:ext cx="1579849" cy="1585722"/>
            <a:chOff x="0" y="0"/>
            <a:chExt cx="1708150" cy="1714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-381379">
            <a:off x="2472705" y="6317128"/>
            <a:ext cx="1579849" cy="1585722"/>
            <a:chOff x="0" y="0"/>
            <a:chExt cx="1708150" cy="1714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138720">
            <a:off x="7504283" y="652447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0" id="10"/>
          <p:cNvSpPr/>
          <p:nvPr/>
        </p:nvSpPr>
        <p:spPr>
          <a:xfrm rot="-583099">
            <a:off x="2951304" y="625730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4609466" y="6254672"/>
            <a:ext cx="1809456" cy="3476937"/>
          </a:xfrm>
          <a:custGeom>
            <a:avLst/>
            <a:gdLst/>
            <a:ahLst/>
            <a:cxnLst/>
            <a:rect r="r" b="b" t="t" l="l"/>
            <a:pathLst>
              <a:path h="3476937" w="1809456">
                <a:moveTo>
                  <a:pt x="0" y="0"/>
                </a:moveTo>
                <a:lnTo>
                  <a:pt x="1809456" y="0"/>
                </a:lnTo>
                <a:lnTo>
                  <a:pt x="1809456" y="3476937"/>
                </a:lnTo>
                <a:lnTo>
                  <a:pt x="0" y="3476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0898" y="2070619"/>
            <a:ext cx="676014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>
                <a:solidFill>
                  <a:srgbClr val="000000"/>
                </a:solidFill>
                <a:latin typeface="Gaegu Bold"/>
              </a:rPr>
              <a:t>Абдукция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304" y="4456307"/>
            <a:ext cx="781069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 Bold"/>
              </a:rPr>
              <a:t>Абдукция, также известная как вывод о наилучшем объяснении, включает в себя</a:t>
            </a:r>
          </a:p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 Bold"/>
              </a:rPr>
              <a:t>формирование гипотез для объяснения наблюдаемых явлений.</a:t>
            </a:r>
          </a:p>
        </p:txBody>
      </p:sp>
      <p:sp>
        <p:nvSpPr>
          <p:cNvPr name="TextBox 14" id="14"/>
          <p:cNvSpPr txBox="true"/>
          <p:nvPr/>
        </p:nvSpPr>
        <p:spPr>
          <a:xfrm rot="340441">
            <a:off x="6944517" y="7265280"/>
            <a:ext cx="14144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9"/>
              </a:lnSpc>
            </a:pPr>
            <a:r>
              <a:rPr lang="en-US" sz="1299">
                <a:solidFill>
                  <a:srgbClr val="000000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5" id="15"/>
          <p:cNvSpPr txBox="true"/>
          <p:nvPr/>
        </p:nvSpPr>
        <p:spPr>
          <a:xfrm rot="-381379">
            <a:off x="2554959" y="6981421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99792">
            <a:off x="8490137" y="-202763"/>
            <a:ext cx="1495704" cy="1613344"/>
          </a:xfrm>
          <a:custGeom>
            <a:avLst/>
            <a:gdLst/>
            <a:ahLst/>
            <a:cxnLst/>
            <a:rect r="r" b="b" t="t" l="l"/>
            <a:pathLst>
              <a:path h="1613344" w="1495704">
                <a:moveTo>
                  <a:pt x="0" y="0"/>
                </a:moveTo>
                <a:lnTo>
                  <a:pt x="1495704" y="0"/>
                </a:lnTo>
                <a:lnTo>
                  <a:pt x="1495704" y="1613343"/>
                </a:lnTo>
                <a:lnTo>
                  <a:pt x="0" y="161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99571">
            <a:off x="533651" y="2363021"/>
            <a:ext cx="990098" cy="1674584"/>
          </a:xfrm>
          <a:custGeom>
            <a:avLst/>
            <a:gdLst/>
            <a:ahLst/>
            <a:cxnLst/>
            <a:rect r="r" b="b" t="t" l="l"/>
            <a:pathLst>
              <a:path h="1674584" w="990098">
                <a:moveTo>
                  <a:pt x="0" y="0"/>
                </a:moveTo>
                <a:lnTo>
                  <a:pt x="990098" y="0"/>
                </a:lnTo>
                <a:lnTo>
                  <a:pt x="990098" y="1674584"/>
                </a:lnTo>
                <a:lnTo>
                  <a:pt x="0" y="1674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54292" y="9270431"/>
            <a:ext cx="1946340" cy="1217347"/>
          </a:xfrm>
          <a:custGeom>
            <a:avLst/>
            <a:gdLst/>
            <a:ahLst/>
            <a:cxnLst/>
            <a:rect r="r" b="b" t="t" l="l"/>
            <a:pathLst>
              <a:path h="1217347" w="1946340">
                <a:moveTo>
                  <a:pt x="0" y="0"/>
                </a:moveTo>
                <a:lnTo>
                  <a:pt x="1946340" y="0"/>
                </a:lnTo>
                <a:lnTo>
                  <a:pt x="1946340" y="1217347"/>
                </a:lnTo>
                <a:lnTo>
                  <a:pt x="0" y="1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840115" y="2804044"/>
            <a:ext cx="8343110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aegu"/>
              </a:rPr>
              <a:t>В</a:t>
            </a:r>
            <a:r>
              <a:rPr lang="en-US" sz="3500">
                <a:solidFill>
                  <a:srgbClr val="000000"/>
                </a:solidFill>
                <a:latin typeface="Gaegu Bold"/>
              </a:rPr>
              <a:t> «Родимом пятне»</a:t>
            </a:r>
            <a:r>
              <a:rPr lang="en-US" sz="3500">
                <a:solidFill>
                  <a:srgbClr val="000000"/>
                </a:solidFill>
                <a:latin typeface="Gaegu"/>
              </a:rPr>
              <a:t> </a:t>
            </a:r>
            <a:r>
              <a:rPr lang="en-US" sz="3500">
                <a:solidFill>
                  <a:srgbClr val="000000"/>
                </a:solidFill>
                <a:latin typeface="Gaegu"/>
              </a:rPr>
              <a:t>решение Альмира удалить родимое пятно является примером абдукции.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aegu"/>
              </a:rPr>
              <a:t>Он приходит к выводу, что удаление родимого пятна - лучший способ достичь совершенства, даже несмотря на то, что последствия такой процедуры ему ещё неизвестны.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7193238">
            <a:off x="10326784" y="2659593"/>
            <a:ext cx="406147" cy="1274186"/>
          </a:xfrm>
          <a:custGeom>
            <a:avLst/>
            <a:gdLst/>
            <a:ahLst/>
            <a:cxnLst/>
            <a:rect r="r" b="b" t="t" l="l"/>
            <a:pathLst>
              <a:path h="1274186" w="406147">
                <a:moveTo>
                  <a:pt x="406147" y="1274186"/>
                </a:moveTo>
                <a:lnTo>
                  <a:pt x="0" y="1274186"/>
                </a:lnTo>
                <a:lnTo>
                  <a:pt x="0" y="0"/>
                </a:lnTo>
                <a:lnTo>
                  <a:pt x="406147" y="0"/>
                </a:lnTo>
                <a:lnTo>
                  <a:pt x="406147" y="1274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819" y="7943953"/>
            <a:ext cx="2196275" cy="2127641"/>
          </a:xfrm>
          <a:custGeom>
            <a:avLst/>
            <a:gdLst/>
            <a:ahLst/>
            <a:cxnLst/>
            <a:rect r="r" b="b" t="t" l="l"/>
            <a:pathLst>
              <a:path h="2127641" w="2196275">
                <a:moveTo>
                  <a:pt x="0" y="0"/>
                </a:moveTo>
                <a:lnTo>
                  <a:pt x="2196275" y="0"/>
                </a:lnTo>
                <a:lnTo>
                  <a:pt x="2196275" y="2127641"/>
                </a:lnTo>
                <a:lnTo>
                  <a:pt x="0" y="2127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615" y="648223"/>
            <a:ext cx="1712133" cy="2115921"/>
          </a:xfrm>
          <a:custGeom>
            <a:avLst/>
            <a:gdLst/>
            <a:ahLst/>
            <a:cxnLst/>
            <a:rect r="r" b="b" t="t" l="l"/>
            <a:pathLst>
              <a:path h="2115921" w="1712133">
                <a:moveTo>
                  <a:pt x="0" y="0"/>
                </a:moveTo>
                <a:lnTo>
                  <a:pt x="1712132" y="0"/>
                </a:lnTo>
                <a:lnTo>
                  <a:pt x="1712132" y="2115921"/>
                </a:lnTo>
                <a:lnTo>
                  <a:pt x="0" y="211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340441">
            <a:off x="420790" y="351308"/>
            <a:ext cx="1579849" cy="1585722"/>
            <a:chOff x="0" y="0"/>
            <a:chExt cx="1708150" cy="171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318951">
            <a:off x="16469376" y="8205978"/>
            <a:ext cx="1579849" cy="1585722"/>
            <a:chOff x="0" y="0"/>
            <a:chExt cx="1708150" cy="1714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720">
            <a:off x="992926" y="537353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520672">
            <a:off x="16962113" y="8144582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340441">
            <a:off x="504728" y="995593"/>
            <a:ext cx="14144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4" id="14"/>
          <p:cNvSpPr txBox="true"/>
          <p:nvPr/>
        </p:nvSpPr>
        <p:spPr>
          <a:xfrm rot="-318951">
            <a:off x="16551706" y="8870265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493452" y="648223"/>
            <a:ext cx="1085460" cy="1363021"/>
          </a:xfrm>
          <a:custGeom>
            <a:avLst/>
            <a:gdLst/>
            <a:ahLst/>
            <a:cxnLst/>
            <a:rect r="r" b="b" t="t" l="l"/>
            <a:pathLst>
              <a:path h="1363021" w="1085460">
                <a:moveTo>
                  <a:pt x="0" y="0"/>
                </a:moveTo>
                <a:lnTo>
                  <a:pt x="1085460" y="0"/>
                </a:lnTo>
                <a:lnTo>
                  <a:pt x="1085460" y="1363021"/>
                </a:lnTo>
                <a:lnTo>
                  <a:pt x="0" y="136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8067" y="7201718"/>
            <a:ext cx="2497780" cy="910862"/>
          </a:xfrm>
          <a:custGeom>
            <a:avLst/>
            <a:gdLst/>
            <a:ahLst/>
            <a:cxnLst/>
            <a:rect r="r" b="b" t="t" l="l"/>
            <a:pathLst>
              <a:path h="910862" w="2497780">
                <a:moveTo>
                  <a:pt x="0" y="0"/>
                </a:moveTo>
                <a:lnTo>
                  <a:pt x="2497780" y="0"/>
                </a:lnTo>
                <a:lnTo>
                  <a:pt x="2497780" y="910862"/>
                </a:lnTo>
                <a:lnTo>
                  <a:pt x="0" y="910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4779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75157" y="1942727"/>
            <a:ext cx="10182457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Как-то, вскоре после свадьбы, Альмир сидел и смотрел на свою жену с беспокойством на лице, которое становилось все сильнее и сильнее. Пока наконец он не заговорил: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9555" y="6991844"/>
            <a:ext cx="10877854" cy="264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«О, на другом лице, возможно, это и могло бы быть украшением» - ответил ее муж, - «но только не на твоем. Нет, дорогая Джорджиана, ты настолько близка к совершенству, что этот малейший возможный дефект, который может являтся и признаком красоты, мне претит, поскольку служит лучшим доказательством того, что на земле нет полного совершенства».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8067" y="3837969"/>
            <a:ext cx="716993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«Джорджиана» - сказал он, «тебе никогда не приходило в голову, что отметину на твоей щеке можно удалить?»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5288" y="4880043"/>
            <a:ext cx="9283272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«Нет, конечно» - сказала она улыбаясь, но, заметив серьезность его тона,густо покраснела. «По правде говоря, её так часто называли украшением, что я поверила что возможно это так и есть».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-8780462">
            <a:off x="10273100" y="4846976"/>
            <a:ext cx="339129" cy="1063935"/>
          </a:xfrm>
          <a:custGeom>
            <a:avLst/>
            <a:gdLst/>
            <a:ahLst/>
            <a:cxnLst/>
            <a:rect r="r" b="b" t="t" l="l"/>
            <a:pathLst>
              <a:path h="1063935" w="339129">
                <a:moveTo>
                  <a:pt x="339129" y="1063936"/>
                </a:moveTo>
                <a:lnTo>
                  <a:pt x="0" y="1063936"/>
                </a:lnTo>
                <a:lnTo>
                  <a:pt x="0" y="0"/>
                </a:lnTo>
                <a:lnTo>
                  <a:pt x="339129" y="0"/>
                </a:lnTo>
                <a:lnTo>
                  <a:pt x="339129" y="10639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6742751">
            <a:off x="10329351" y="5866096"/>
            <a:ext cx="398935" cy="1251561"/>
          </a:xfrm>
          <a:custGeom>
            <a:avLst/>
            <a:gdLst/>
            <a:ahLst/>
            <a:cxnLst/>
            <a:rect r="r" b="b" t="t" l="l"/>
            <a:pathLst>
              <a:path h="1251561" w="398935">
                <a:moveTo>
                  <a:pt x="398935" y="1251561"/>
                </a:moveTo>
                <a:lnTo>
                  <a:pt x="0" y="1251561"/>
                </a:lnTo>
                <a:lnTo>
                  <a:pt x="0" y="0"/>
                </a:lnTo>
                <a:lnTo>
                  <a:pt x="398935" y="0"/>
                </a:lnTo>
                <a:lnTo>
                  <a:pt x="398935" y="12515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049518" y="338128"/>
            <a:ext cx="2188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egu Bold"/>
              </a:rPr>
              <a:t>Диалог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304" y="3711928"/>
            <a:ext cx="8135336" cy="4620193"/>
          </a:xfrm>
          <a:custGeom>
            <a:avLst/>
            <a:gdLst/>
            <a:ahLst/>
            <a:cxnLst/>
            <a:rect r="r" b="b" t="t" l="l"/>
            <a:pathLst>
              <a:path h="4620193" w="8135336">
                <a:moveTo>
                  <a:pt x="0" y="0"/>
                </a:moveTo>
                <a:lnTo>
                  <a:pt x="8135336" y="0"/>
                </a:lnTo>
                <a:lnTo>
                  <a:pt x="8135336" y="4620193"/>
                </a:lnTo>
                <a:lnTo>
                  <a:pt x="0" y="462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0441">
            <a:off x="6861521" y="6586712"/>
            <a:ext cx="1579849" cy="1585722"/>
            <a:chOff x="0" y="0"/>
            <a:chExt cx="1708150" cy="1714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-381379">
            <a:off x="2472705" y="6317128"/>
            <a:ext cx="1579849" cy="1585722"/>
            <a:chOff x="0" y="0"/>
            <a:chExt cx="1708150" cy="1714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138720">
            <a:off x="7504283" y="652447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0" id="10"/>
          <p:cNvSpPr/>
          <p:nvPr/>
        </p:nvSpPr>
        <p:spPr>
          <a:xfrm rot="-583099">
            <a:off x="2951304" y="625730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4609466" y="6254672"/>
            <a:ext cx="1809456" cy="3476937"/>
          </a:xfrm>
          <a:custGeom>
            <a:avLst/>
            <a:gdLst/>
            <a:ahLst/>
            <a:cxnLst/>
            <a:rect r="r" b="b" t="t" l="l"/>
            <a:pathLst>
              <a:path h="3476937" w="1809456">
                <a:moveTo>
                  <a:pt x="0" y="0"/>
                </a:moveTo>
                <a:lnTo>
                  <a:pt x="1809456" y="0"/>
                </a:lnTo>
                <a:lnTo>
                  <a:pt x="1809456" y="3476937"/>
                </a:lnTo>
                <a:lnTo>
                  <a:pt x="0" y="3476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0898" y="2070619"/>
            <a:ext cx="676014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>
                <a:solidFill>
                  <a:srgbClr val="000000"/>
                </a:solidFill>
                <a:latin typeface="Gaegu Bold"/>
              </a:rPr>
              <a:t>Аналогия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304" y="4646807"/>
            <a:ext cx="78106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 Bold"/>
              </a:rPr>
              <a:t>Аналогическое рассуждение позволяет делать выводы путем сравнения сходств между </a:t>
            </a:r>
            <a:r>
              <a:rPr lang="en-US" sz="2500">
                <a:solidFill>
                  <a:srgbClr val="000000"/>
                </a:solidFill>
                <a:latin typeface="Gaegu Bold"/>
              </a:rPr>
              <a:t>различными ситуациями.</a:t>
            </a:r>
          </a:p>
        </p:txBody>
      </p:sp>
      <p:sp>
        <p:nvSpPr>
          <p:cNvPr name="TextBox 14" id="14"/>
          <p:cNvSpPr txBox="true"/>
          <p:nvPr/>
        </p:nvSpPr>
        <p:spPr>
          <a:xfrm rot="340441">
            <a:off x="6944517" y="7265280"/>
            <a:ext cx="14144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9"/>
              </a:lnSpc>
            </a:pPr>
            <a:r>
              <a:rPr lang="en-US" sz="1299">
                <a:solidFill>
                  <a:srgbClr val="000000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5" id="15"/>
          <p:cNvSpPr txBox="true"/>
          <p:nvPr/>
        </p:nvSpPr>
        <p:spPr>
          <a:xfrm rot="-381379">
            <a:off x="2554959" y="6981421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99792">
            <a:off x="8490137" y="-202763"/>
            <a:ext cx="1495704" cy="1613344"/>
          </a:xfrm>
          <a:custGeom>
            <a:avLst/>
            <a:gdLst/>
            <a:ahLst/>
            <a:cxnLst/>
            <a:rect r="r" b="b" t="t" l="l"/>
            <a:pathLst>
              <a:path h="1613344" w="1495704">
                <a:moveTo>
                  <a:pt x="0" y="0"/>
                </a:moveTo>
                <a:lnTo>
                  <a:pt x="1495704" y="0"/>
                </a:lnTo>
                <a:lnTo>
                  <a:pt x="1495704" y="1613343"/>
                </a:lnTo>
                <a:lnTo>
                  <a:pt x="0" y="161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99571">
            <a:off x="533651" y="2363021"/>
            <a:ext cx="990098" cy="1674584"/>
          </a:xfrm>
          <a:custGeom>
            <a:avLst/>
            <a:gdLst/>
            <a:ahLst/>
            <a:cxnLst/>
            <a:rect r="r" b="b" t="t" l="l"/>
            <a:pathLst>
              <a:path h="1674584" w="990098">
                <a:moveTo>
                  <a:pt x="0" y="0"/>
                </a:moveTo>
                <a:lnTo>
                  <a:pt x="990098" y="0"/>
                </a:lnTo>
                <a:lnTo>
                  <a:pt x="990098" y="1674584"/>
                </a:lnTo>
                <a:lnTo>
                  <a:pt x="0" y="1674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54292" y="9270431"/>
            <a:ext cx="1946340" cy="1217347"/>
          </a:xfrm>
          <a:custGeom>
            <a:avLst/>
            <a:gdLst/>
            <a:ahLst/>
            <a:cxnLst/>
            <a:rect r="r" b="b" t="t" l="l"/>
            <a:pathLst>
              <a:path h="1217347" w="1946340">
                <a:moveTo>
                  <a:pt x="0" y="0"/>
                </a:moveTo>
                <a:lnTo>
                  <a:pt x="1946340" y="0"/>
                </a:lnTo>
                <a:lnTo>
                  <a:pt x="1946340" y="1217347"/>
                </a:lnTo>
                <a:lnTo>
                  <a:pt x="0" y="1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840115" y="2804044"/>
            <a:ext cx="8447885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aegu"/>
              </a:rPr>
              <a:t>Альмир использует аналогию, когда сравнивает родимое </a:t>
            </a:r>
            <a:r>
              <a:rPr lang="en-US" sz="3500">
                <a:solidFill>
                  <a:srgbClr val="000000"/>
                </a:solidFill>
                <a:latin typeface="Gaegu"/>
              </a:rPr>
              <a:t>пятно Джорджианы с изъяном в идеальном творении природы. Он рассматривает родимое пятно как символ несовершенства в идеальной красоте, проводя аналогию между Джорджианой и самой природой.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30382">
            <a:off x="586247" y="4755820"/>
            <a:ext cx="1330227" cy="1429711"/>
          </a:xfrm>
          <a:custGeom>
            <a:avLst/>
            <a:gdLst/>
            <a:ahLst/>
            <a:cxnLst/>
            <a:rect r="r" b="b" t="t" l="l"/>
            <a:pathLst>
              <a:path h="1429711" w="1330227">
                <a:moveTo>
                  <a:pt x="1330227" y="0"/>
                </a:moveTo>
                <a:lnTo>
                  <a:pt x="0" y="0"/>
                </a:lnTo>
                <a:lnTo>
                  <a:pt x="0" y="1429711"/>
                </a:lnTo>
                <a:lnTo>
                  <a:pt x="1330227" y="1429711"/>
                </a:lnTo>
                <a:lnTo>
                  <a:pt x="13302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2653" y="8321381"/>
            <a:ext cx="2029494" cy="2008354"/>
          </a:xfrm>
          <a:custGeom>
            <a:avLst/>
            <a:gdLst/>
            <a:ahLst/>
            <a:cxnLst/>
            <a:rect r="r" b="b" t="t" l="l"/>
            <a:pathLst>
              <a:path h="2008354" w="2029494">
                <a:moveTo>
                  <a:pt x="0" y="0"/>
                </a:moveTo>
                <a:lnTo>
                  <a:pt x="2029494" y="0"/>
                </a:lnTo>
                <a:lnTo>
                  <a:pt x="2029494" y="2008353"/>
                </a:lnTo>
                <a:lnTo>
                  <a:pt x="0" y="20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2249" y="2833149"/>
            <a:ext cx="1697509" cy="1904638"/>
          </a:xfrm>
          <a:custGeom>
            <a:avLst/>
            <a:gdLst/>
            <a:ahLst/>
            <a:cxnLst/>
            <a:rect r="r" b="b" t="t" l="l"/>
            <a:pathLst>
              <a:path h="1904638" w="1697509">
                <a:moveTo>
                  <a:pt x="0" y="0"/>
                </a:moveTo>
                <a:lnTo>
                  <a:pt x="1697509" y="0"/>
                </a:lnTo>
                <a:lnTo>
                  <a:pt x="1697509" y="1904638"/>
                </a:lnTo>
                <a:lnTo>
                  <a:pt x="0" y="1904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3567">
            <a:off x="12306627" y="8457378"/>
            <a:ext cx="1817445" cy="1136729"/>
          </a:xfrm>
          <a:custGeom>
            <a:avLst/>
            <a:gdLst/>
            <a:ahLst/>
            <a:cxnLst/>
            <a:rect r="r" b="b" t="t" l="l"/>
            <a:pathLst>
              <a:path h="1136729" w="1817445">
                <a:moveTo>
                  <a:pt x="0" y="0"/>
                </a:moveTo>
                <a:lnTo>
                  <a:pt x="1817446" y="0"/>
                </a:lnTo>
                <a:lnTo>
                  <a:pt x="1817446" y="1136729"/>
                </a:lnTo>
                <a:lnTo>
                  <a:pt x="0" y="1136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2271">
            <a:off x="14506972" y="6301471"/>
            <a:ext cx="1124828" cy="1221532"/>
          </a:xfrm>
          <a:custGeom>
            <a:avLst/>
            <a:gdLst/>
            <a:ahLst/>
            <a:cxnLst/>
            <a:rect r="r" b="b" t="t" l="l"/>
            <a:pathLst>
              <a:path h="1221532" w="1124828">
                <a:moveTo>
                  <a:pt x="0" y="0"/>
                </a:moveTo>
                <a:lnTo>
                  <a:pt x="1124828" y="0"/>
                </a:lnTo>
                <a:lnTo>
                  <a:pt x="1124828" y="1221533"/>
                </a:lnTo>
                <a:lnTo>
                  <a:pt x="0" y="1221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8163" y="698505"/>
            <a:ext cx="2128980" cy="1815843"/>
          </a:xfrm>
          <a:custGeom>
            <a:avLst/>
            <a:gdLst/>
            <a:ahLst/>
            <a:cxnLst/>
            <a:rect r="r" b="b" t="t" l="l"/>
            <a:pathLst>
              <a:path h="1815843" w="2128980">
                <a:moveTo>
                  <a:pt x="0" y="0"/>
                </a:moveTo>
                <a:lnTo>
                  <a:pt x="2128980" y="0"/>
                </a:lnTo>
                <a:lnTo>
                  <a:pt x="2128980" y="1815842"/>
                </a:lnTo>
                <a:lnTo>
                  <a:pt x="0" y="1815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92573" y="4486245"/>
            <a:ext cx="4590196" cy="4356513"/>
          </a:xfrm>
          <a:custGeom>
            <a:avLst/>
            <a:gdLst/>
            <a:ahLst/>
            <a:cxnLst/>
            <a:rect r="r" b="b" t="t" l="l"/>
            <a:pathLst>
              <a:path h="4356513" w="4590196">
                <a:moveTo>
                  <a:pt x="0" y="0"/>
                </a:moveTo>
                <a:lnTo>
                  <a:pt x="4590196" y="0"/>
                </a:lnTo>
                <a:lnTo>
                  <a:pt x="4590196" y="4356513"/>
                </a:lnTo>
                <a:lnTo>
                  <a:pt x="0" y="43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47099" y="6318589"/>
            <a:ext cx="1233016" cy="1548308"/>
          </a:xfrm>
          <a:custGeom>
            <a:avLst/>
            <a:gdLst/>
            <a:ahLst/>
            <a:cxnLst/>
            <a:rect r="r" b="b" t="t" l="l"/>
            <a:pathLst>
              <a:path h="1548308" w="1233016">
                <a:moveTo>
                  <a:pt x="0" y="0"/>
                </a:moveTo>
                <a:lnTo>
                  <a:pt x="1233016" y="0"/>
                </a:lnTo>
                <a:lnTo>
                  <a:pt x="1233016" y="1548309"/>
                </a:lnTo>
                <a:lnTo>
                  <a:pt x="0" y="15483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23723" y="439466"/>
            <a:ext cx="1805967" cy="850446"/>
          </a:xfrm>
          <a:custGeom>
            <a:avLst/>
            <a:gdLst/>
            <a:ahLst/>
            <a:cxnLst/>
            <a:rect r="r" b="b" t="t" l="l"/>
            <a:pathLst>
              <a:path h="850446" w="1805967">
                <a:moveTo>
                  <a:pt x="0" y="0"/>
                </a:moveTo>
                <a:lnTo>
                  <a:pt x="1805968" y="0"/>
                </a:lnTo>
                <a:lnTo>
                  <a:pt x="1805968" y="850446"/>
                </a:lnTo>
                <a:lnTo>
                  <a:pt x="0" y="8504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82769" y="6399403"/>
            <a:ext cx="445700" cy="512835"/>
          </a:xfrm>
          <a:custGeom>
            <a:avLst/>
            <a:gdLst/>
            <a:ahLst/>
            <a:cxnLst/>
            <a:rect r="r" b="b" t="t" l="l"/>
            <a:pathLst>
              <a:path h="512835" w="445700">
                <a:moveTo>
                  <a:pt x="0" y="0"/>
                </a:moveTo>
                <a:lnTo>
                  <a:pt x="445700" y="0"/>
                </a:lnTo>
                <a:lnTo>
                  <a:pt x="445700" y="512835"/>
                </a:lnTo>
                <a:lnTo>
                  <a:pt x="0" y="5128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34351" y="594685"/>
            <a:ext cx="604216" cy="695227"/>
          </a:xfrm>
          <a:custGeom>
            <a:avLst/>
            <a:gdLst/>
            <a:ahLst/>
            <a:cxnLst/>
            <a:rect r="r" b="b" t="t" l="l"/>
            <a:pathLst>
              <a:path h="695227" w="604216">
                <a:moveTo>
                  <a:pt x="0" y="0"/>
                </a:moveTo>
                <a:lnTo>
                  <a:pt x="604215" y="0"/>
                </a:lnTo>
                <a:lnTo>
                  <a:pt x="604215" y="695227"/>
                </a:lnTo>
                <a:lnTo>
                  <a:pt x="0" y="6952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614298">
            <a:off x="4840588" y="3018990"/>
            <a:ext cx="2055426" cy="747428"/>
          </a:xfrm>
          <a:custGeom>
            <a:avLst/>
            <a:gdLst/>
            <a:ahLst/>
            <a:cxnLst/>
            <a:rect r="r" b="b" t="t" l="l"/>
            <a:pathLst>
              <a:path h="747428" w="2055426">
                <a:moveTo>
                  <a:pt x="0" y="0"/>
                </a:moveTo>
                <a:lnTo>
                  <a:pt x="2055426" y="0"/>
                </a:lnTo>
                <a:lnTo>
                  <a:pt x="2055426" y="747428"/>
                </a:lnTo>
                <a:lnTo>
                  <a:pt x="0" y="7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18423">
            <a:off x="11350797" y="1740487"/>
            <a:ext cx="2055426" cy="747428"/>
          </a:xfrm>
          <a:custGeom>
            <a:avLst/>
            <a:gdLst/>
            <a:ahLst/>
            <a:cxnLst/>
            <a:rect r="r" b="b" t="t" l="l"/>
            <a:pathLst>
              <a:path h="747428" w="2055426">
                <a:moveTo>
                  <a:pt x="0" y="0"/>
                </a:moveTo>
                <a:lnTo>
                  <a:pt x="2055426" y="0"/>
                </a:lnTo>
                <a:lnTo>
                  <a:pt x="2055426" y="747428"/>
                </a:lnTo>
                <a:lnTo>
                  <a:pt x="0" y="7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38312" y="1812000"/>
            <a:ext cx="894104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FFFFFF"/>
                </a:solidFill>
                <a:latin typeface="Gaegu Bold"/>
              </a:rPr>
              <a:t>Спасибо за внимание!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20752" y="4771302"/>
            <a:ext cx="3733839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На этом всё :)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Но кстати, конец истории показал, что Альмир ошибся в выводах которые сделал... И мы с вами должны ценить то что у нас есть!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659368">
            <a:off x="16044655" y="8321381"/>
            <a:ext cx="1181884" cy="1397927"/>
          </a:xfrm>
          <a:custGeom>
            <a:avLst/>
            <a:gdLst/>
            <a:ahLst/>
            <a:cxnLst/>
            <a:rect r="r" b="b" t="t" l="l"/>
            <a:pathLst>
              <a:path h="1397927" w="1181884">
                <a:moveTo>
                  <a:pt x="0" y="0"/>
                </a:moveTo>
                <a:lnTo>
                  <a:pt x="1181884" y="0"/>
                </a:lnTo>
                <a:lnTo>
                  <a:pt x="1181884" y="1397927"/>
                </a:lnTo>
                <a:lnTo>
                  <a:pt x="0" y="13979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61618">
            <a:off x="-1100719" y="2385638"/>
            <a:ext cx="2660878" cy="895023"/>
          </a:xfrm>
          <a:custGeom>
            <a:avLst/>
            <a:gdLst/>
            <a:ahLst/>
            <a:cxnLst/>
            <a:rect r="r" b="b" t="t" l="l"/>
            <a:pathLst>
              <a:path h="895023" w="2660878">
                <a:moveTo>
                  <a:pt x="0" y="0"/>
                </a:moveTo>
                <a:lnTo>
                  <a:pt x="2660878" y="0"/>
                </a:lnTo>
                <a:lnTo>
                  <a:pt x="2660878" y="895022"/>
                </a:lnTo>
                <a:lnTo>
                  <a:pt x="0" y="89502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90345">
            <a:off x="-531091" y="7636486"/>
            <a:ext cx="2051064" cy="331899"/>
          </a:xfrm>
          <a:custGeom>
            <a:avLst/>
            <a:gdLst/>
            <a:ahLst/>
            <a:cxnLst/>
            <a:rect r="r" b="b" t="t" l="l"/>
            <a:pathLst>
              <a:path h="331899" w="2051064">
                <a:moveTo>
                  <a:pt x="0" y="0"/>
                </a:moveTo>
                <a:lnTo>
                  <a:pt x="2051064" y="0"/>
                </a:lnTo>
                <a:lnTo>
                  <a:pt x="2051064" y="331899"/>
                </a:lnTo>
                <a:lnTo>
                  <a:pt x="0" y="33189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502">
            <a:off x="9973993" y="5380192"/>
            <a:ext cx="2996359" cy="1212277"/>
          </a:xfrm>
          <a:custGeom>
            <a:avLst/>
            <a:gdLst/>
            <a:ahLst/>
            <a:cxnLst/>
            <a:rect r="r" b="b" t="t" l="l"/>
            <a:pathLst>
              <a:path h="1212277" w="2996359">
                <a:moveTo>
                  <a:pt x="0" y="0"/>
                </a:moveTo>
                <a:lnTo>
                  <a:pt x="2996360" y="0"/>
                </a:lnTo>
                <a:lnTo>
                  <a:pt x="2996360" y="1212277"/>
                </a:lnTo>
                <a:lnTo>
                  <a:pt x="0" y="121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3176">
            <a:off x="13686888" y="7571336"/>
            <a:ext cx="2437847" cy="1297138"/>
          </a:xfrm>
          <a:custGeom>
            <a:avLst/>
            <a:gdLst/>
            <a:ahLst/>
            <a:cxnLst/>
            <a:rect r="r" b="b" t="t" l="l"/>
            <a:pathLst>
              <a:path h="1297138" w="2437847">
                <a:moveTo>
                  <a:pt x="0" y="0"/>
                </a:moveTo>
                <a:lnTo>
                  <a:pt x="2437847" y="0"/>
                </a:lnTo>
                <a:lnTo>
                  <a:pt x="2437847" y="1297137"/>
                </a:lnTo>
                <a:lnTo>
                  <a:pt x="0" y="129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6343">
            <a:off x="16272429" y="3300557"/>
            <a:ext cx="1591054" cy="1038525"/>
          </a:xfrm>
          <a:custGeom>
            <a:avLst/>
            <a:gdLst/>
            <a:ahLst/>
            <a:cxnLst/>
            <a:rect r="r" b="b" t="t" l="l"/>
            <a:pathLst>
              <a:path h="1038525" w="1591054">
                <a:moveTo>
                  <a:pt x="0" y="0"/>
                </a:moveTo>
                <a:lnTo>
                  <a:pt x="1591055" y="0"/>
                </a:lnTo>
                <a:lnTo>
                  <a:pt x="1591055" y="1038524"/>
                </a:lnTo>
                <a:lnTo>
                  <a:pt x="0" y="1038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71916" y="7811685"/>
            <a:ext cx="2271101" cy="2475315"/>
          </a:xfrm>
          <a:custGeom>
            <a:avLst/>
            <a:gdLst/>
            <a:ahLst/>
            <a:cxnLst/>
            <a:rect r="r" b="b" t="t" l="l"/>
            <a:pathLst>
              <a:path h="2475315" w="2271101">
                <a:moveTo>
                  <a:pt x="0" y="0"/>
                </a:moveTo>
                <a:lnTo>
                  <a:pt x="2271101" y="0"/>
                </a:lnTo>
                <a:lnTo>
                  <a:pt x="2271101" y="2475315"/>
                </a:lnTo>
                <a:lnTo>
                  <a:pt x="0" y="247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7492" y="365136"/>
            <a:ext cx="1233016" cy="1548308"/>
          </a:xfrm>
          <a:custGeom>
            <a:avLst/>
            <a:gdLst/>
            <a:ahLst/>
            <a:cxnLst/>
            <a:rect r="r" b="b" t="t" l="l"/>
            <a:pathLst>
              <a:path h="1548308" w="1233016">
                <a:moveTo>
                  <a:pt x="0" y="0"/>
                </a:moveTo>
                <a:lnTo>
                  <a:pt x="1233016" y="0"/>
                </a:lnTo>
                <a:lnTo>
                  <a:pt x="1233016" y="1548308"/>
                </a:lnTo>
                <a:lnTo>
                  <a:pt x="0" y="1548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3949">
            <a:off x="586163" y="375574"/>
            <a:ext cx="1371371" cy="1306252"/>
          </a:xfrm>
          <a:custGeom>
            <a:avLst/>
            <a:gdLst/>
            <a:ahLst/>
            <a:cxnLst/>
            <a:rect r="r" b="b" t="t" l="l"/>
            <a:pathLst>
              <a:path h="1306252" w="1371371">
                <a:moveTo>
                  <a:pt x="0" y="0"/>
                </a:moveTo>
                <a:lnTo>
                  <a:pt x="1371371" y="0"/>
                </a:lnTo>
                <a:lnTo>
                  <a:pt x="1371371" y="1306252"/>
                </a:lnTo>
                <a:lnTo>
                  <a:pt x="0" y="1306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82137" b="-727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23659" y="4602555"/>
            <a:ext cx="2559984" cy="2767551"/>
          </a:xfrm>
          <a:custGeom>
            <a:avLst/>
            <a:gdLst/>
            <a:ahLst/>
            <a:cxnLst/>
            <a:rect r="r" b="b" t="t" l="l"/>
            <a:pathLst>
              <a:path h="2767551" w="2559984">
                <a:moveTo>
                  <a:pt x="0" y="0"/>
                </a:moveTo>
                <a:lnTo>
                  <a:pt x="2559984" y="0"/>
                </a:lnTo>
                <a:lnTo>
                  <a:pt x="2559984" y="2767551"/>
                </a:lnTo>
                <a:lnTo>
                  <a:pt x="0" y="27675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61694" y="2340173"/>
            <a:ext cx="2820958" cy="2803327"/>
          </a:xfrm>
          <a:custGeom>
            <a:avLst/>
            <a:gdLst/>
            <a:ahLst/>
            <a:cxnLst/>
            <a:rect r="r" b="b" t="t" l="l"/>
            <a:pathLst>
              <a:path h="2803327" w="2820958">
                <a:moveTo>
                  <a:pt x="0" y="0"/>
                </a:moveTo>
                <a:lnTo>
                  <a:pt x="2820958" y="0"/>
                </a:lnTo>
                <a:lnTo>
                  <a:pt x="2820958" y="2803327"/>
                </a:lnTo>
                <a:lnTo>
                  <a:pt x="0" y="28033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12636" y="365136"/>
            <a:ext cx="2971007" cy="2796460"/>
          </a:xfrm>
          <a:custGeom>
            <a:avLst/>
            <a:gdLst/>
            <a:ahLst/>
            <a:cxnLst/>
            <a:rect r="r" b="b" t="t" l="l"/>
            <a:pathLst>
              <a:path h="2796460" w="2971007">
                <a:moveTo>
                  <a:pt x="0" y="0"/>
                </a:moveTo>
                <a:lnTo>
                  <a:pt x="2971007" y="0"/>
                </a:lnTo>
                <a:lnTo>
                  <a:pt x="2971007" y="2796460"/>
                </a:lnTo>
                <a:lnTo>
                  <a:pt x="0" y="27964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79615">
            <a:off x="10506668" y="5752977"/>
            <a:ext cx="1930515" cy="44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>
                <a:solidFill>
                  <a:srgbClr val="000000"/>
                </a:solidFill>
                <a:latin typeface="Gaegu"/>
              </a:rPr>
              <a:t>Альмир </a:t>
            </a:r>
          </a:p>
        </p:txBody>
      </p:sp>
      <p:sp>
        <p:nvSpPr>
          <p:cNvPr name="TextBox 12" id="12"/>
          <p:cNvSpPr txBox="true"/>
          <p:nvPr/>
        </p:nvSpPr>
        <p:spPr>
          <a:xfrm rot="323176">
            <a:off x="13834986" y="8032242"/>
            <a:ext cx="2140821" cy="38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000000"/>
                </a:solidFill>
                <a:latin typeface="Gaegu"/>
              </a:rPr>
              <a:t>Джорджиана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082" y="1148815"/>
            <a:ext cx="692278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5000">
                <a:solidFill>
                  <a:srgbClr val="000000"/>
                </a:solidFill>
                <a:latin typeface="Gaegu Bold"/>
              </a:rPr>
              <a:t>Основная идея рассказа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1312" y="3701629"/>
            <a:ext cx="642927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Gaegu Bold"/>
              </a:rPr>
              <a:t>Два главных героя этой истории - ученый Альмир и его прекрасная жена Джорджиана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1312" y="5910131"/>
            <a:ext cx="7319375" cy="351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abswell_1"/>
              </a:rPr>
              <a:t>Логические рассуждения в «Родимом пятне» в первую очередь сосредоточены вокруг одержимости Альмира совершенством и его попыток удалить маленькое родимое пятно в форме ладони на щеке своей жены. 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abswell_1"/>
              </a:rPr>
              <a:t>Альмир - гениальный и очень амбициозный ученый, но его одержимость совершенством ослепляет его.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7193238">
            <a:off x="10326784" y="2659593"/>
            <a:ext cx="406147" cy="1274186"/>
          </a:xfrm>
          <a:custGeom>
            <a:avLst/>
            <a:gdLst/>
            <a:ahLst/>
            <a:cxnLst/>
            <a:rect r="r" b="b" t="t" l="l"/>
            <a:pathLst>
              <a:path h="1274186" w="406147">
                <a:moveTo>
                  <a:pt x="406147" y="1274186"/>
                </a:moveTo>
                <a:lnTo>
                  <a:pt x="0" y="1274186"/>
                </a:lnTo>
                <a:lnTo>
                  <a:pt x="0" y="0"/>
                </a:lnTo>
                <a:lnTo>
                  <a:pt x="406147" y="0"/>
                </a:lnTo>
                <a:lnTo>
                  <a:pt x="406147" y="1274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819" y="7943953"/>
            <a:ext cx="2196275" cy="2127641"/>
          </a:xfrm>
          <a:custGeom>
            <a:avLst/>
            <a:gdLst/>
            <a:ahLst/>
            <a:cxnLst/>
            <a:rect r="r" b="b" t="t" l="l"/>
            <a:pathLst>
              <a:path h="2127641" w="2196275">
                <a:moveTo>
                  <a:pt x="0" y="0"/>
                </a:moveTo>
                <a:lnTo>
                  <a:pt x="2196275" y="0"/>
                </a:lnTo>
                <a:lnTo>
                  <a:pt x="2196275" y="2127641"/>
                </a:lnTo>
                <a:lnTo>
                  <a:pt x="0" y="2127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615" y="648223"/>
            <a:ext cx="1712133" cy="2115921"/>
          </a:xfrm>
          <a:custGeom>
            <a:avLst/>
            <a:gdLst/>
            <a:ahLst/>
            <a:cxnLst/>
            <a:rect r="r" b="b" t="t" l="l"/>
            <a:pathLst>
              <a:path h="2115921" w="1712133">
                <a:moveTo>
                  <a:pt x="0" y="0"/>
                </a:moveTo>
                <a:lnTo>
                  <a:pt x="1712132" y="0"/>
                </a:lnTo>
                <a:lnTo>
                  <a:pt x="1712132" y="2115921"/>
                </a:lnTo>
                <a:lnTo>
                  <a:pt x="0" y="211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340441">
            <a:off x="420790" y="351308"/>
            <a:ext cx="1579849" cy="1585722"/>
            <a:chOff x="0" y="0"/>
            <a:chExt cx="1708150" cy="171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318951">
            <a:off x="16469376" y="8205978"/>
            <a:ext cx="1579849" cy="1585722"/>
            <a:chOff x="0" y="0"/>
            <a:chExt cx="1708150" cy="1714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720">
            <a:off x="992926" y="537353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520672">
            <a:off x="16962113" y="8144582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340441">
            <a:off x="504728" y="995593"/>
            <a:ext cx="14144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4" id="14"/>
          <p:cNvSpPr txBox="true"/>
          <p:nvPr/>
        </p:nvSpPr>
        <p:spPr>
          <a:xfrm rot="-318951">
            <a:off x="16551706" y="8870265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493452" y="648223"/>
            <a:ext cx="1085460" cy="1363021"/>
          </a:xfrm>
          <a:custGeom>
            <a:avLst/>
            <a:gdLst/>
            <a:ahLst/>
            <a:cxnLst/>
            <a:rect r="r" b="b" t="t" l="l"/>
            <a:pathLst>
              <a:path h="1363021" w="1085460">
                <a:moveTo>
                  <a:pt x="0" y="0"/>
                </a:moveTo>
                <a:lnTo>
                  <a:pt x="1085460" y="0"/>
                </a:lnTo>
                <a:lnTo>
                  <a:pt x="1085460" y="1363021"/>
                </a:lnTo>
                <a:lnTo>
                  <a:pt x="0" y="136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8067" y="7201718"/>
            <a:ext cx="2497780" cy="910862"/>
          </a:xfrm>
          <a:custGeom>
            <a:avLst/>
            <a:gdLst/>
            <a:ahLst/>
            <a:cxnLst/>
            <a:rect r="r" b="b" t="t" l="l"/>
            <a:pathLst>
              <a:path h="910862" w="2497780">
                <a:moveTo>
                  <a:pt x="0" y="0"/>
                </a:moveTo>
                <a:lnTo>
                  <a:pt x="2497780" y="0"/>
                </a:lnTo>
                <a:lnTo>
                  <a:pt x="2497780" y="910862"/>
                </a:lnTo>
                <a:lnTo>
                  <a:pt x="0" y="910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4779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61707" y="1825019"/>
            <a:ext cx="10182457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Как-то, вскоре после свадьбы, Альмир сидел и смотрел на свою жену с беспокойством на лице, которое становилось все сильнее и сильнее. Пока наконец он не заговорил: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9555" y="6982319"/>
            <a:ext cx="10877854" cy="264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«О, на другом лице, возможно, это и могло бы быть украшением» - ответил ее муж, - «но только не на твоем. Нет, дорогая Джорджиана, ты настолько близка к совершенству, что этот малейший возможный дефект, который может являтся и признаком красоты, мне претит, поскольку служит лучшим доказательством того, что на земле нет полного совершенства».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8067" y="3837969"/>
            <a:ext cx="716993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«Джорджиана» - сказал он, «ты никогда не думала, что отметину на твоей щеке можно убрать?»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756" y="4880043"/>
            <a:ext cx="9092804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«Нет, конечно» - сказала она улыбаясь, но, заметив серьезность его тона,густо покраснела. «По правде говоря, её так часто называли украшением, что я поверила что возможно это так и есть».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-8780462">
            <a:off x="10273100" y="4846976"/>
            <a:ext cx="339129" cy="1063935"/>
          </a:xfrm>
          <a:custGeom>
            <a:avLst/>
            <a:gdLst/>
            <a:ahLst/>
            <a:cxnLst/>
            <a:rect r="r" b="b" t="t" l="l"/>
            <a:pathLst>
              <a:path h="1063935" w="339129">
                <a:moveTo>
                  <a:pt x="339129" y="1063936"/>
                </a:moveTo>
                <a:lnTo>
                  <a:pt x="0" y="1063936"/>
                </a:lnTo>
                <a:lnTo>
                  <a:pt x="0" y="0"/>
                </a:lnTo>
                <a:lnTo>
                  <a:pt x="339129" y="0"/>
                </a:lnTo>
                <a:lnTo>
                  <a:pt x="339129" y="10639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6742751">
            <a:off x="10329351" y="5866096"/>
            <a:ext cx="398935" cy="1251561"/>
          </a:xfrm>
          <a:custGeom>
            <a:avLst/>
            <a:gdLst/>
            <a:ahLst/>
            <a:cxnLst/>
            <a:rect r="r" b="b" t="t" l="l"/>
            <a:pathLst>
              <a:path h="1251561" w="398935">
                <a:moveTo>
                  <a:pt x="398935" y="1251561"/>
                </a:moveTo>
                <a:lnTo>
                  <a:pt x="0" y="1251561"/>
                </a:lnTo>
                <a:lnTo>
                  <a:pt x="0" y="0"/>
                </a:lnTo>
                <a:lnTo>
                  <a:pt x="398935" y="0"/>
                </a:lnTo>
                <a:lnTo>
                  <a:pt x="398935" y="12515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049518" y="338128"/>
            <a:ext cx="2188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egu Bold"/>
              </a:rPr>
              <a:t>Диалог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304" y="3711928"/>
            <a:ext cx="8135336" cy="4620193"/>
          </a:xfrm>
          <a:custGeom>
            <a:avLst/>
            <a:gdLst/>
            <a:ahLst/>
            <a:cxnLst/>
            <a:rect r="r" b="b" t="t" l="l"/>
            <a:pathLst>
              <a:path h="4620193" w="8135336">
                <a:moveTo>
                  <a:pt x="0" y="0"/>
                </a:moveTo>
                <a:lnTo>
                  <a:pt x="8135336" y="0"/>
                </a:lnTo>
                <a:lnTo>
                  <a:pt x="8135336" y="4620193"/>
                </a:lnTo>
                <a:lnTo>
                  <a:pt x="0" y="462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0441">
            <a:off x="6861521" y="6586712"/>
            <a:ext cx="1579849" cy="1585722"/>
            <a:chOff x="0" y="0"/>
            <a:chExt cx="1708150" cy="1714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-381379">
            <a:off x="2472705" y="6317128"/>
            <a:ext cx="1579849" cy="1585722"/>
            <a:chOff x="0" y="0"/>
            <a:chExt cx="1708150" cy="1714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138720">
            <a:off x="7504283" y="652447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0" id="10"/>
          <p:cNvSpPr/>
          <p:nvPr/>
        </p:nvSpPr>
        <p:spPr>
          <a:xfrm rot="-583099">
            <a:off x="2951304" y="6257302"/>
            <a:ext cx="435576" cy="14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4609466" y="6254672"/>
            <a:ext cx="1809456" cy="3476937"/>
          </a:xfrm>
          <a:custGeom>
            <a:avLst/>
            <a:gdLst/>
            <a:ahLst/>
            <a:cxnLst/>
            <a:rect r="r" b="b" t="t" l="l"/>
            <a:pathLst>
              <a:path h="3476937" w="1809456">
                <a:moveTo>
                  <a:pt x="0" y="0"/>
                </a:moveTo>
                <a:lnTo>
                  <a:pt x="1809456" y="0"/>
                </a:lnTo>
                <a:lnTo>
                  <a:pt x="1809456" y="3476937"/>
                </a:lnTo>
                <a:lnTo>
                  <a:pt x="0" y="3476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0898" y="2070619"/>
            <a:ext cx="676014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>
                <a:solidFill>
                  <a:srgbClr val="000000"/>
                </a:solidFill>
                <a:latin typeface="Gaegu Bold"/>
              </a:rPr>
              <a:t>Дедукция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0898" y="4513457"/>
            <a:ext cx="6760147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Gaegu Bold"/>
              </a:rPr>
              <a:t>Дедукция предполагает вывод конкретных выводов из общих принципов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830361" y="4933596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1"/>
                </a:lnTo>
                <a:lnTo>
                  <a:pt x="0" y="1024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0361" y="6176411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2"/>
                </a:lnTo>
                <a:lnTo>
                  <a:pt x="0" y="102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30361" y="7407627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2"/>
                </a:lnTo>
                <a:lnTo>
                  <a:pt x="0" y="102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11397" y="5049784"/>
            <a:ext cx="617911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Родимое пятно - это изъян или недостаток (Общая предпосылка).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1397" y="6250697"/>
            <a:ext cx="566196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</a:rPr>
              <a:t>У его жены есть родимое пятно 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</a:rPr>
              <a:t>(Конкретная предпосылка).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1397" y="7239026"/>
            <a:ext cx="566196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"/>
              </a:rPr>
              <a:t>Следовательно, красота его жены несовершенна (Конкретный вывод).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39960" y="5285893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9960" y="6528709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39960" y="7759925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00632" y="1565794"/>
            <a:ext cx="8489879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Gaegu Bold"/>
              </a:rPr>
              <a:t>В  «Родимом пятне» персонаж Альмир, </a:t>
            </a:r>
            <a:r>
              <a:rPr lang="en-US" sz="2200">
                <a:solidFill>
                  <a:srgbClr val="000000"/>
                </a:solidFill>
                <a:latin typeface="Gaegu Bold"/>
              </a:rPr>
              <a:t>как ученый, прибегает к дедуктивным рассуждениям, когда замечает родимое пятно на щеке своей жены Джорджианы. </a:t>
            </a:r>
          </a:p>
          <a:p>
            <a:pPr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Gaegu Bold"/>
              </a:rPr>
              <a:t>Он приходит к выводу, что эта отметина - изъян, символизирующий несовершенство, и становится одержим идеей удалить его, чтобы его жена была идеальна в абсолюте.</a:t>
            </a:r>
          </a:p>
        </p:txBody>
      </p:sp>
      <p:sp>
        <p:nvSpPr>
          <p:cNvPr name="TextBox 24" id="24"/>
          <p:cNvSpPr txBox="true"/>
          <p:nvPr/>
        </p:nvSpPr>
        <p:spPr>
          <a:xfrm rot="340441">
            <a:off x="6944517" y="7265280"/>
            <a:ext cx="14144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9"/>
              </a:lnSpc>
            </a:pPr>
            <a:r>
              <a:rPr lang="en-US" sz="1299">
                <a:solidFill>
                  <a:srgbClr val="000000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25" id="25"/>
          <p:cNvSpPr txBox="true"/>
          <p:nvPr/>
        </p:nvSpPr>
        <p:spPr>
          <a:xfrm rot="-381379">
            <a:off x="2554959" y="6981421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000000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399792">
            <a:off x="8490137" y="-202763"/>
            <a:ext cx="1495704" cy="1613344"/>
          </a:xfrm>
          <a:custGeom>
            <a:avLst/>
            <a:gdLst/>
            <a:ahLst/>
            <a:cxnLst/>
            <a:rect r="r" b="b" t="t" l="l"/>
            <a:pathLst>
              <a:path h="1613344" w="1495704">
                <a:moveTo>
                  <a:pt x="0" y="0"/>
                </a:moveTo>
                <a:lnTo>
                  <a:pt x="1495704" y="0"/>
                </a:lnTo>
                <a:lnTo>
                  <a:pt x="1495704" y="1613343"/>
                </a:lnTo>
                <a:lnTo>
                  <a:pt x="0" y="1613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99571">
            <a:off x="533651" y="2363021"/>
            <a:ext cx="990098" cy="1674584"/>
          </a:xfrm>
          <a:custGeom>
            <a:avLst/>
            <a:gdLst/>
            <a:ahLst/>
            <a:cxnLst/>
            <a:rect r="r" b="b" t="t" l="l"/>
            <a:pathLst>
              <a:path h="1674584" w="990098">
                <a:moveTo>
                  <a:pt x="0" y="0"/>
                </a:moveTo>
                <a:lnTo>
                  <a:pt x="990098" y="0"/>
                </a:lnTo>
                <a:lnTo>
                  <a:pt x="990098" y="1674584"/>
                </a:lnTo>
                <a:lnTo>
                  <a:pt x="0" y="1674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54292" y="9270431"/>
            <a:ext cx="1946340" cy="1217347"/>
          </a:xfrm>
          <a:custGeom>
            <a:avLst/>
            <a:gdLst/>
            <a:ahLst/>
            <a:cxnLst/>
            <a:rect r="r" b="b" t="t" l="l"/>
            <a:pathLst>
              <a:path h="1217347" w="1946340">
                <a:moveTo>
                  <a:pt x="0" y="0"/>
                </a:moveTo>
                <a:lnTo>
                  <a:pt x="1946340" y="0"/>
                </a:lnTo>
                <a:lnTo>
                  <a:pt x="1946340" y="1217347"/>
                </a:lnTo>
                <a:lnTo>
                  <a:pt x="0" y="1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559595">
            <a:off x="6489613" y="3823343"/>
            <a:ext cx="1094981" cy="3435236"/>
          </a:xfrm>
          <a:custGeom>
            <a:avLst/>
            <a:gdLst/>
            <a:ahLst/>
            <a:cxnLst/>
            <a:rect r="r" b="b" t="t" l="l"/>
            <a:pathLst>
              <a:path h="3435236" w="1094981">
                <a:moveTo>
                  <a:pt x="1094981" y="3435236"/>
                </a:moveTo>
                <a:lnTo>
                  <a:pt x="0" y="3435236"/>
                </a:lnTo>
                <a:lnTo>
                  <a:pt x="0" y="0"/>
                </a:lnTo>
                <a:lnTo>
                  <a:pt x="1094981" y="0"/>
                </a:lnTo>
                <a:lnTo>
                  <a:pt x="1094981" y="34352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0269" y="4890557"/>
            <a:ext cx="1398669" cy="1354961"/>
          </a:xfrm>
          <a:custGeom>
            <a:avLst/>
            <a:gdLst/>
            <a:ahLst/>
            <a:cxnLst/>
            <a:rect r="r" b="b" t="t" l="l"/>
            <a:pathLst>
              <a:path h="1354961" w="1398669">
                <a:moveTo>
                  <a:pt x="0" y="0"/>
                </a:moveTo>
                <a:lnTo>
                  <a:pt x="1398670" y="0"/>
                </a:lnTo>
                <a:lnTo>
                  <a:pt x="1398670" y="1354960"/>
                </a:lnTo>
                <a:lnTo>
                  <a:pt x="0" y="135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615" y="648223"/>
            <a:ext cx="1712133" cy="2115921"/>
          </a:xfrm>
          <a:custGeom>
            <a:avLst/>
            <a:gdLst/>
            <a:ahLst/>
            <a:cxnLst/>
            <a:rect r="r" b="b" t="t" l="l"/>
            <a:pathLst>
              <a:path h="2115921" w="1712133">
                <a:moveTo>
                  <a:pt x="0" y="0"/>
                </a:moveTo>
                <a:lnTo>
                  <a:pt x="1712132" y="0"/>
                </a:lnTo>
                <a:lnTo>
                  <a:pt x="1712132" y="2115921"/>
                </a:lnTo>
                <a:lnTo>
                  <a:pt x="0" y="211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340441">
            <a:off x="420790" y="351308"/>
            <a:ext cx="1579849" cy="1585722"/>
            <a:chOff x="0" y="0"/>
            <a:chExt cx="1708150" cy="171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318951">
            <a:off x="16469376" y="8205978"/>
            <a:ext cx="1579849" cy="1585722"/>
            <a:chOff x="0" y="0"/>
            <a:chExt cx="1708150" cy="1714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720">
            <a:off x="992926" y="537353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520672">
            <a:off x="16962113" y="8144582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340441">
            <a:off x="504728" y="995593"/>
            <a:ext cx="14144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4" id="14"/>
          <p:cNvSpPr txBox="true"/>
          <p:nvPr/>
        </p:nvSpPr>
        <p:spPr>
          <a:xfrm rot="-318951">
            <a:off x="16551706" y="8870265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493452" y="648223"/>
            <a:ext cx="1085460" cy="1363021"/>
          </a:xfrm>
          <a:custGeom>
            <a:avLst/>
            <a:gdLst/>
            <a:ahLst/>
            <a:cxnLst/>
            <a:rect r="r" b="b" t="t" l="l"/>
            <a:pathLst>
              <a:path h="1363021" w="1085460">
                <a:moveTo>
                  <a:pt x="0" y="0"/>
                </a:moveTo>
                <a:lnTo>
                  <a:pt x="1085460" y="0"/>
                </a:lnTo>
                <a:lnTo>
                  <a:pt x="1085460" y="1363021"/>
                </a:lnTo>
                <a:lnTo>
                  <a:pt x="0" y="136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0714" y="3962709"/>
            <a:ext cx="2497780" cy="910862"/>
          </a:xfrm>
          <a:custGeom>
            <a:avLst/>
            <a:gdLst/>
            <a:ahLst/>
            <a:cxnLst/>
            <a:rect r="r" b="b" t="t" l="l"/>
            <a:pathLst>
              <a:path h="910862" w="2497780">
                <a:moveTo>
                  <a:pt x="0" y="0"/>
                </a:moveTo>
                <a:lnTo>
                  <a:pt x="2497780" y="0"/>
                </a:lnTo>
                <a:lnTo>
                  <a:pt x="2497780" y="910862"/>
                </a:lnTo>
                <a:lnTo>
                  <a:pt x="0" y="910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4779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97467" y="1029869"/>
            <a:ext cx="9932359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Когда Жоржина краснела, он становился еще незаметнее и наконец исчезал совершенно, когда прилив крови оживлял её щёки ярким румянцем. Но когда она бледнела от страха или волнения, знак обозначался ярко, как красное пятно на белом снеге, и приводил Альмира в тайный трепет.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5288" y="7764896"/>
            <a:ext cx="11244030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 Знай же, что твоя родинка -- это маленькое пятнышко на поверхности кожи, по видимому, такое ничтожное, слилось совсем твоим существом и соединено с ним так сильно, как я никогда не полагал.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9518" y="162529"/>
            <a:ext cx="2188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egu Bold"/>
              </a:rPr>
              <a:t>Диалог</a:t>
            </a:r>
          </a:p>
        </p:txBody>
      </p:sp>
      <p:sp>
        <p:nvSpPr>
          <p:cNvPr name="Freeform 20" id="20"/>
          <p:cNvSpPr/>
          <p:nvPr/>
        </p:nvSpPr>
        <p:spPr>
          <a:xfrm flipH="true" flipV="true" rot="-7886852">
            <a:off x="12606157" y="7187624"/>
            <a:ext cx="675239" cy="2118397"/>
          </a:xfrm>
          <a:custGeom>
            <a:avLst/>
            <a:gdLst/>
            <a:ahLst/>
            <a:cxnLst/>
            <a:rect r="r" b="b" t="t" l="l"/>
            <a:pathLst>
              <a:path h="2118397" w="675239">
                <a:moveTo>
                  <a:pt x="675239" y="2118397"/>
                </a:moveTo>
                <a:lnTo>
                  <a:pt x="0" y="2118397"/>
                </a:lnTo>
                <a:lnTo>
                  <a:pt x="0" y="0"/>
                </a:lnTo>
                <a:lnTo>
                  <a:pt x="675239" y="0"/>
                </a:lnTo>
                <a:lnTo>
                  <a:pt x="675239" y="21183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739285" y="3674986"/>
            <a:ext cx="9015463" cy="355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Она испытывает во всем организме раздражение, что ощущение странное, необьяснимое разливается но всем её жилам и сжимает сердце и болезненно и приятно. Когда же у неё доставало решимости посмотреться в зеркало, то она замечала, что лицо её бледно, как белая роза,— только на щеке ярко выступала красная ручка. О, тогда она ненавидела этот роковой знак более, чем сам Альмир!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2347" y="3079968"/>
            <a:ext cx="8578285" cy="4871751"/>
          </a:xfrm>
          <a:custGeom>
            <a:avLst/>
            <a:gdLst/>
            <a:ahLst/>
            <a:cxnLst/>
            <a:rect r="r" b="b" t="t" l="l"/>
            <a:pathLst>
              <a:path h="4871751" w="8578285">
                <a:moveTo>
                  <a:pt x="0" y="0"/>
                </a:moveTo>
                <a:lnTo>
                  <a:pt x="8578285" y="0"/>
                </a:lnTo>
                <a:lnTo>
                  <a:pt x="8578285" y="4871751"/>
                </a:lnTo>
                <a:lnTo>
                  <a:pt x="0" y="487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0441">
            <a:off x="6941044" y="6562976"/>
            <a:ext cx="1665867" cy="1672060"/>
            <a:chOff x="0" y="0"/>
            <a:chExt cx="1708150" cy="1714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-381379">
            <a:off x="2523785" y="5827014"/>
            <a:ext cx="1665867" cy="1672060"/>
            <a:chOff x="0" y="0"/>
            <a:chExt cx="1708150" cy="1714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138720">
            <a:off x="7618803" y="6497347"/>
            <a:ext cx="459292" cy="15801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0" id="10"/>
          <p:cNvSpPr/>
          <p:nvPr/>
        </p:nvSpPr>
        <p:spPr>
          <a:xfrm rot="-583099">
            <a:off x="3028443" y="5763931"/>
            <a:ext cx="459292" cy="15801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4800301" y="6212857"/>
            <a:ext cx="1907976" cy="3666248"/>
          </a:xfrm>
          <a:custGeom>
            <a:avLst/>
            <a:gdLst/>
            <a:ahLst/>
            <a:cxnLst/>
            <a:rect r="r" b="b" t="t" l="l"/>
            <a:pathLst>
              <a:path h="3666248" w="1907976">
                <a:moveTo>
                  <a:pt x="0" y="0"/>
                </a:moveTo>
                <a:lnTo>
                  <a:pt x="1907976" y="0"/>
                </a:lnTo>
                <a:lnTo>
                  <a:pt x="1907976" y="3666248"/>
                </a:lnTo>
                <a:lnTo>
                  <a:pt x="0" y="3666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99792">
            <a:off x="8490137" y="-202763"/>
            <a:ext cx="1495704" cy="1613344"/>
          </a:xfrm>
          <a:custGeom>
            <a:avLst/>
            <a:gdLst/>
            <a:ahLst/>
            <a:cxnLst/>
            <a:rect r="r" b="b" t="t" l="l"/>
            <a:pathLst>
              <a:path h="1613344" w="1495704">
                <a:moveTo>
                  <a:pt x="0" y="0"/>
                </a:moveTo>
                <a:lnTo>
                  <a:pt x="1495704" y="0"/>
                </a:lnTo>
                <a:lnTo>
                  <a:pt x="1495704" y="1613343"/>
                </a:lnTo>
                <a:lnTo>
                  <a:pt x="0" y="161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9571">
            <a:off x="415943" y="2095180"/>
            <a:ext cx="990098" cy="1674584"/>
          </a:xfrm>
          <a:custGeom>
            <a:avLst/>
            <a:gdLst/>
            <a:ahLst/>
            <a:cxnLst/>
            <a:rect r="r" b="b" t="t" l="l"/>
            <a:pathLst>
              <a:path h="1674584" w="990098">
                <a:moveTo>
                  <a:pt x="0" y="0"/>
                </a:moveTo>
                <a:lnTo>
                  <a:pt x="990097" y="0"/>
                </a:lnTo>
                <a:lnTo>
                  <a:pt x="990097" y="1674584"/>
                </a:lnTo>
                <a:lnTo>
                  <a:pt x="0" y="1674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54292" y="9270431"/>
            <a:ext cx="1946340" cy="1217347"/>
          </a:xfrm>
          <a:custGeom>
            <a:avLst/>
            <a:gdLst/>
            <a:ahLst/>
            <a:cxnLst/>
            <a:rect r="r" b="b" t="t" l="l"/>
            <a:pathLst>
              <a:path h="1217347" w="1946340">
                <a:moveTo>
                  <a:pt x="0" y="0"/>
                </a:moveTo>
                <a:lnTo>
                  <a:pt x="1946340" y="0"/>
                </a:lnTo>
                <a:lnTo>
                  <a:pt x="1946340" y="1217347"/>
                </a:lnTo>
                <a:lnTo>
                  <a:pt x="0" y="1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57410" y="2864695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2"/>
                </a:lnTo>
                <a:lnTo>
                  <a:pt x="0" y="1024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92630" y="4233267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1"/>
                </a:lnTo>
                <a:lnTo>
                  <a:pt x="0" y="102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57410" y="5551481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1"/>
                </a:lnTo>
                <a:lnTo>
                  <a:pt x="0" y="102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191484">
            <a:off x="10682002" y="7376819"/>
            <a:ext cx="1695452" cy="478965"/>
          </a:xfrm>
          <a:custGeom>
            <a:avLst/>
            <a:gdLst/>
            <a:ahLst/>
            <a:cxnLst/>
            <a:rect r="r" b="b" t="t" l="l"/>
            <a:pathLst>
              <a:path h="478965" w="1695452">
                <a:moveTo>
                  <a:pt x="0" y="0"/>
                </a:moveTo>
                <a:lnTo>
                  <a:pt x="1695452" y="0"/>
                </a:lnTo>
                <a:lnTo>
                  <a:pt x="1695452" y="478966"/>
                </a:lnTo>
                <a:lnTo>
                  <a:pt x="0" y="47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53494" y="7189435"/>
            <a:ext cx="5780774" cy="2711709"/>
          </a:xfrm>
          <a:custGeom>
            <a:avLst/>
            <a:gdLst/>
            <a:ahLst/>
            <a:cxnLst/>
            <a:rect r="r" b="b" t="t" l="l"/>
            <a:pathLst>
              <a:path h="2711709" w="5780774">
                <a:moveTo>
                  <a:pt x="0" y="0"/>
                </a:moveTo>
                <a:lnTo>
                  <a:pt x="5780774" y="0"/>
                </a:lnTo>
                <a:lnTo>
                  <a:pt x="5780774" y="2711708"/>
                </a:lnTo>
                <a:lnTo>
                  <a:pt x="0" y="27117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4743" y="1973163"/>
            <a:ext cx="8053492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Gaegu Bold"/>
              </a:rPr>
              <a:t>Научная индукция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4921" y="3526503"/>
            <a:ext cx="7473137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Gaegu Bold"/>
              </a:rPr>
              <a:t>Научная индукция относится к процессу выведения общих принципов или теорий из конкретных наблюдений или свидетельств.</a:t>
            </a:r>
          </a:p>
        </p:txBody>
      </p:sp>
      <p:sp>
        <p:nvSpPr>
          <p:cNvPr name="TextBox 22" id="22"/>
          <p:cNvSpPr txBox="true"/>
          <p:nvPr/>
        </p:nvSpPr>
        <p:spPr>
          <a:xfrm rot="340441">
            <a:off x="7028491" y="7280044"/>
            <a:ext cx="1491477" cy="22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4"/>
              </a:lnSpc>
            </a:pPr>
            <a:r>
              <a:rPr lang="en-US" sz="1370">
                <a:solidFill>
                  <a:srgbClr val="000000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23" id="23"/>
          <p:cNvSpPr txBox="true"/>
          <p:nvPr/>
        </p:nvSpPr>
        <p:spPr>
          <a:xfrm rot="-381379">
            <a:off x="2610600" y="6529028"/>
            <a:ext cx="1491477" cy="25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7"/>
              </a:lnSpc>
            </a:pPr>
            <a:r>
              <a:rPr lang="en-US" sz="1581">
                <a:solidFill>
                  <a:srgbClr val="000000"/>
                </a:solidFill>
                <a:latin typeface="Gaegu Bold"/>
              </a:rPr>
              <a:t>The Birthmark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08886" y="2753244"/>
            <a:ext cx="617911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Альмир видел, что родимое пятно менялось когда кровь приливает к лицу;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08886" y="4117053"/>
            <a:ext cx="566196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egu"/>
              </a:rPr>
              <a:t>Также, он заметил, что от настроения Жоржины пятно тоже менялось;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08886" y="5570185"/>
            <a:ext cx="566196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"/>
              </a:rPr>
              <a:t>Препараты, сильно влияющие на организм, проявляли пятно еще сильнее;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7449" y="3175090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02229" y="4585564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67009" y="5905185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67819" y="7624539"/>
            <a:ext cx="5466449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abswell_1"/>
              </a:rPr>
              <a:t>В итоге, он сделал вывод, что родимое пятно непосредственно связано с её организмом и даже с её жизнью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7193238">
            <a:off x="5943225" y="4376145"/>
            <a:ext cx="489189" cy="1534709"/>
          </a:xfrm>
          <a:custGeom>
            <a:avLst/>
            <a:gdLst/>
            <a:ahLst/>
            <a:cxnLst/>
            <a:rect r="r" b="b" t="t" l="l"/>
            <a:pathLst>
              <a:path h="1534709" w="489189">
                <a:moveTo>
                  <a:pt x="489188" y="1534710"/>
                </a:moveTo>
                <a:lnTo>
                  <a:pt x="0" y="1534710"/>
                </a:lnTo>
                <a:lnTo>
                  <a:pt x="0" y="0"/>
                </a:lnTo>
                <a:lnTo>
                  <a:pt x="489188" y="0"/>
                </a:lnTo>
                <a:lnTo>
                  <a:pt x="489188" y="15347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5157" y="8219508"/>
            <a:ext cx="1694933" cy="1641966"/>
          </a:xfrm>
          <a:custGeom>
            <a:avLst/>
            <a:gdLst/>
            <a:ahLst/>
            <a:cxnLst/>
            <a:rect r="r" b="b" t="t" l="l"/>
            <a:pathLst>
              <a:path h="1641966" w="1694933">
                <a:moveTo>
                  <a:pt x="0" y="0"/>
                </a:moveTo>
                <a:lnTo>
                  <a:pt x="1694933" y="0"/>
                </a:lnTo>
                <a:lnTo>
                  <a:pt x="1694933" y="1641966"/>
                </a:lnTo>
                <a:lnTo>
                  <a:pt x="0" y="164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615" y="648223"/>
            <a:ext cx="1712133" cy="2115921"/>
          </a:xfrm>
          <a:custGeom>
            <a:avLst/>
            <a:gdLst/>
            <a:ahLst/>
            <a:cxnLst/>
            <a:rect r="r" b="b" t="t" l="l"/>
            <a:pathLst>
              <a:path h="2115921" w="1712133">
                <a:moveTo>
                  <a:pt x="0" y="0"/>
                </a:moveTo>
                <a:lnTo>
                  <a:pt x="1712132" y="0"/>
                </a:lnTo>
                <a:lnTo>
                  <a:pt x="1712132" y="2115921"/>
                </a:lnTo>
                <a:lnTo>
                  <a:pt x="0" y="211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340441">
            <a:off x="420790" y="351308"/>
            <a:ext cx="1579849" cy="1585722"/>
            <a:chOff x="0" y="0"/>
            <a:chExt cx="1708150" cy="171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318951">
            <a:off x="16469376" y="8205978"/>
            <a:ext cx="1579849" cy="1585722"/>
            <a:chOff x="0" y="0"/>
            <a:chExt cx="1708150" cy="1714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720">
            <a:off x="992926" y="537353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520672">
            <a:off x="16962113" y="8144582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340441">
            <a:off x="504728" y="995593"/>
            <a:ext cx="14144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4" id="14"/>
          <p:cNvSpPr txBox="true"/>
          <p:nvPr/>
        </p:nvSpPr>
        <p:spPr>
          <a:xfrm rot="-318951">
            <a:off x="16551706" y="8870265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493452" y="648223"/>
            <a:ext cx="1085460" cy="1363021"/>
          </a:xfrm>
          <a:custGeom>
            <a:avLst/>
            <a:gdLst/>
            <a:ahLst/>
            <a:cxnLst/>
            <a:rect r="r" b="b" t="t" l="l"/>
            <a:pathLst>
              <a:path h="1363021" w="1085460">
                <a:moveTo>
                  <a:pt x="0" y="0"/>
                </a:moveTo>
                <a:lnTo>
                  <a:pt x="1085460" y="0"/>
                </a:lnTo>
                <a:lnTo>
                  <a:pt x="1085460" y="1363021"/>
                </a:lnTo>
                <a:lnTo>
                  <a:pt x="0" y="136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0714" y="7150570"/>
            <a:ext cx="3224476" cy="1175865"/>
          </a:xfrm>
          <a:custGeom>
            <a:avLst/>
            <a:gdLst/>
            <a:ahLst/>
            <a:cxnLst/>
            <a:rect r="r" b="b" t="t" l="l"/>
            <a:pathLst>
              <a:path h="1175865" w="3224476">
                <a:moveTo>
                  <a:pt x="0" y="0"/>
                </a:moveTo>
                <a:lnTo>
                  <a:pt x="3224476" y="0"/>
                </a:lnTo>
                <a:lnTo>
                  <a:pt x="3224476" y="1175865"/>
                </a:lnTo>
                <a:lnTo>
                  <a:pt x="0" y="1175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4779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88103" y="1416814"/>
            <a:ext cx="12748079" cy="311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Благотворная сила этого напитка не подлежит сомнению. Посмотри, как подействует он на это растение.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На окне стоял гераниум, листья котораго были покрыты жолтыми пятнами. Альмир пролил несколько капель драгоценной жидкости на изсохшую землю. Через несколько мгновений, когда корни цветка втянули в себя благотворную влагу, безобразныя пятна исчезли, листья ожили и ярко зазеленели.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9518" y="338128"/>
            <a:ext cx="2188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egu Bold"/>
              </a:rPr>
              <a:t>Диалог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99922" y="6096455"/>
            <a:ext cx="9788648" cy="355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-- Он исчезает, гаснет; вот он исчез почти совершенно, говорил Альмир, в порыве невыразимаго восторга.-- Теперь он едва заметен.... Победа! победа! Страшный знак потерял свою роковую силу. Малейший прилив крови к щеке, и он исчезнет совершенно. Но отчего так бледна Жоржина?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egu"/>
              </a:rPr>
              <a:t>-- Бедный Альмир! повторила она с нежностию.-- Ты преследовал опасную мечту -- милый Альмир! я умираю..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2347" y="3079968"/>
            <a:ext cx="8578285" cy="4871751"/>
          </a:xfrm>
          <a:custGeom>
            <a:avLst/>
            <a:gdLst/>
            <a:ahLst/>
            <a:cxnLst/>
            <a:rect r="r" b="b" t="t" l="l"/>
            <a:pathLst>
              <a:path h="4871751" w="8578285">
                <a:moveTo>
                  <a:pt x="0" y="0"/>
                </a:moveTo>
                <a:lnTo>
                  <a:pt x="8578285" y="0"/>
                </a:lnTo>
                <a:lnTo>
                  <a:pt x="8578285" y="4871751"/>
                </a:lnTo>
                <a:lnTo>
                  <a:pt x="0" y="487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340441">
            <a:off x="6941044" y="6562976"/>
            <a:ext cx="1665867" cy="1672060"/>
            <a:chOff x="0" y="0"/>
            <a:chExt cx="1708150" cy="1714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-381379">
            <a:off x="2523785" y="5827014"/>
            <a:ext cx="1665867" cy="1672060"/>
            <a:chOff x="0" y="0"/>
            <a:chExt cx="1708150" cy="1714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138720">
            <a:off x="7618803" y="6497347"/>
            <a:ext cx="459292" cy="15801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0" id="10"/>
          <p:cNvSpPr/>
          <p:nvPr/>
        </p:nvSpPr>
        <p:spPr>
          <a:xfrm rot="-583099">
            <a:off x="3028443" y="5763931"/>
            <a:ext cx="459292" cy="15801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4800301" y="6212857"/>
            <a:ext cx="1907976" cy="3666248"/>
          </a:xfrm>
          <a:custGeom>
            <a:avLst/>
            <a:gdLst/>
            <a:ahLst/>
            <a:cxnLst/>
            <a:rect r="r" b="b" t="t" l="l"/>
            <a:pathLst>
              <a:path h="3666248" w="1907976">
                <a:moveTo>
                  <a:pt x="0" y="0"/>
                </a:moveTo>
                <a:lnTo>
                  <a:pt x="1907976" y="0"/>
                </a:lnTo>
                <a:lnTo>
                  <a:pt x="1907976" y="3666248"/>
                </a:lnTo>
                <a:lnTo>
                  <a:pt x="0" y="3666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99792">
            <a:off x="8490137" y="-202763"/>
            <a:ext cx="1495704" cy="1613344"/>
          </a:xfrm>
          <a:custGeom>
            <a:avLst/>
            <a:gdLst/>
            <a:ahLst/>
            <a:cxnLst/>
            <a:rect r="r" b="b" t="t" l="l"/>
            <a:pathLst>
              <a:path h="1613344" w="1495704">
                <a:moveTo>
                  <a:pt x="0" y="0"/>
                </a:moveTo>
                <a:lnTo>
                  <a:pt x="1495704" y="0"/>
                </a:lnTo>
                <a:lnTo>
                  <a:pt x="1495704" y="1613343"/>
                </a:lnTo>
                <a:lnTo>
                  <a:pt x="0" y="161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9571">
            <a:off x="415943" y="2095180"/>
            <a:ext cx="990098" cy="1674584"/>
          </a:xfrm>
          <a:custGeom>
            <a:avLst/>
            <a:gdLst/>
            <a:ahLst/>
            <a:cxnLst/>
            <a:rect r="r" b="b" t="t" l="l"/>
            <a:pathLst>
              <a:path h="1674584" w="990098">
                <a:moveTo>
                  <a:pt x="0" y="0"/>
                </a:moveTo>
                <a:lnTo>
                  <a:pt x="990097" y="0"/>
                </a:lnTo>
                <a:lnTo>
                  <a:pt x="990097" y="1674584"/>
                </a:lnTo>
                <a:lnTo>
                  <a:pt x="0" y="1674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54292" y="9270431"/>
            <a:ext cx="1946340" cy="1217347"/>
          </a:xfrm>
          <a:custGeom>
            <a:avLst/>
            <a:gdLst/>
            <a:ahLst/>
            <a:cxnLst/>
            <a:rect r="r" b="b" t="t" l="l"/>
            <a:pathLst>
              <a:path h="1217347" w="1946340">
                <a:moveTo>
                  <a:pt x="0" y="0"/>
                </a:moveTo>
                <a:lnTo>
                  <a:pt x="1946340" y="0"/>
                </a:lnTo>
                <a:lnTo>
                  <a:pt x="1946340" y="1217347"/>
                </a:lnTo>
                <a:lnTo>
                  <a:pt x="0" y="1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57410" y="2864695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2"/>
                </a:lnTo>
                <a:lnTo>
                  <a:pt x="0" y="1024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92630" y="4233267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1"/>
                </a:lnTo>
                <a:lnTo>
                  <a:pt x="0" y="102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57410" y="5551481"/>
            <a:ext cx="1081918" cy="1024872"/>
          </a:xfrm>
          <a:custGeom>
            <a:avLst/>
            <a:gdLst/>
            <a:ahLst/>
            <a:cxnLst/>
            <a:rect r="r" b="b" t="t" l="l"/>
            <a:pathLst>
              <a:path h="1024872" w="1081918">
                <a:moveTo>
                  <a:pt x="0" y="0"/>
                </a:moveTo>
                <a:lnTo>
                  <a:pt x="1081918" y="0"/>
                </a:lnTo>
                <a:lnTo>
                  <a:pt x="1081918" y="1024871"/>
                </a:lnTo>
                <a:lnTo>
                  <a:pt x="0" y="102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191484">
            <a:off x="10682002" y="7376819"/>
            <a:ext cx="1695452" cy="478965"/>
          </a:xfrm>
          <a:custGeom>
            <a:avLst/>
            <a:gdLst/>
            <a:ahLst/>
            <a:cxnLst/>
            <a:rect r="r" b="b" t="t" l="l"/>
            <a:pathLst>
              <a:path h="478965" w="1695452">
                <a:moveTo>
                  <a:pt x="0" y="0"/>
                </a:moveTo>
                <a:lnTo>
                  <a:pt x="1695452" y="0"/>
                </a:lnTo>
                <a:lnTo>
                  <a:pt x="1695452" y="478966"/>
                </a:lnTo>
                <a:lnTo>
                  <a:pt x="0" y="47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53494" y="7189435"/>
            <a:ext cx="5780774" cy="2711709"/>
          </a:xfrm>
          <a:custGeom>
            <a:avLst/>
            <a:gdLst/>
            <a:ahLst/>
            <a:cxnLst/>
            <a:rect r="r" b="b" t="t" l="l"/>
            <a:pathLst>
              <a:path h="2711709" w="5780774">
                <a:moveTo>
                  <a:pt x="0" y="0"/>
                </a:moveTo>
                <a:lnTo>
                  <a:pt x="5780774" y="0"/>
                </a:lnTo>
                <a:lnTo>
                  <a:pt x="5780774" y="2711708"/>
                </a:lnTo>
                <a:lnTo>
                  <a:pt x="0" y="27117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4743" y="1644550"/>
            <a:ext cx="8053492" cy="15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Gaegu Bold"/>
              </a:rPr>
              <a:t>Популярная индукция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4921" y="3755103"/>
            <a:ext cx="7473137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Gaegu Bold"/>
              </a:rPr>
              <a:t>Популярная индукция относится к процессу выведения общих принципов из фактов, без знания их причины.</a:t>
            </a:r>
          </a:p>
        </p:txBody>
      </p:sp>
      <p:sp>
        <p:nvSpPr>
          <p:cNvPr name="TextBox 22" id="22"/>
          <p:cNvSpPr txBox="true"/>
          <p:nvPr/>
        </p:nvSpPr>
        <p:spPr>
          <a:xfrm rot="340441">
            <a:off x="7028491" y="7280044"/>
            <a:ext cx="1491477" cy="22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4"/>
              </a:lnSpc>
            </a:pPr>
            <a:r>
              <a:rPr lang="en-US" sz="1370">
                <a:solidFill>
                  <a:srgbClr val="000000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23" id="23"/>
          <p:cNvSpPr txBox="true"/>
          <p:nvPr/>
        </p:nvSpPr>
        <p:spPr>
          <a:xfrm rot="-381379">
            <a:off x="2610600" y="6529028"/>
            <a:ext cx="1491477" cy="25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7"/>
              </a:lnSpc>
            </a:pPr>
            <a:r>
              <a:rPr lang="en-US" sz="1581">
                <a:solidFill>
                  <a:srgbClr val="000000"/>
                </a:solidFill>
                <a:latin typeface="Gaegu Bold"/>
              </a:rPr>
              <a:t>The Birthmark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08886" y="4223742"/>
            <a:ext cx="617911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Он применил свое снадобье </a:t>
            </a:r>
          </a:p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на цветке, и цветок расцвел и избавился от пятен,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08886" y="5774972"/>
            <a:ext cx="566196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Gaegu"/>
              </a:rPr>
              <a:t>и ученый подумал, что с его женой произойдет то же самое,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37449" y="3175090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02229" y="4585564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67009" y="5905185"/>
            <a:ext cx="592279" cy="34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67819" y="7218010"/>
            <a:ext cx="5466449" cy="264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abswell_1"/>
              </a:rPr>
              <a:t>Альмир думал что его лекарство которое он создавал подействует и на его жену, однако он сделал такой вывод по косвенным признакам, не достаточно испытав лекарство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8886" y="2593233"/>
            <a:ext cx="617911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Gaegu"/>
              </a:rPr>
              <a:t>Альмир собрал ингредиенты и думал что если их свойства работают по отдельности, то и вместе они тоже будут работать.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7193238">
            <a:off x="12119425" y="3956624"/>
            <a:ext cx="615022" cy="1929480"/>
          </a:xfrm>
          <a:custGeom>
            <a:avLst/>
            <a:gdLst/>
            <a:ahLst/>
            <a:cxnLst/>
            <a:rect r="r" b="b" t="t" l="l"/>
            <a:pathLst>
              <a:path h="1929480" w="615022">
                <a:moveTo>
                  <a:pt x="615021" y="1929480"/>
                </a:moveTo>
                <a:lnTo>
                  <a:pt x="0" y="1929480"/>
                </a:lnTo>
                <a:lnTo>
                  <a:pt x="0" y="0"/>
                </a:lnTo>
                <a:lnTo>
                  <a:pt x="615021" y="0"/>
                </a:lnTo>
                <a:lnTo>
                  <a:pt x="615021" y="19294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7068" y="7296651"/>
            <a:ext cx="2647559" cy="2564823"/>
          </a:xfrm>
          <a:custGeom>
            <a:avLst/>
            <a:gdLst/>
            <a:ahLst/>
            <a:cxnLst/>
            <a:rect r="r" b="b" t="t" l="l"/>
            <a:pathLst>
              <a:path h="2564823" w="2647559">
                <a:moveTo>
                  <a:pt x="0" y="0"/>
                </a:moveTo>
                <a:lnTo>
                  <a:pt x="2647559" y="0"/>
                </a:lnTo>
                <a:lnTo>
                  <a:pt x="2647559" y="2564823"/>
                </a:lnTo>
                <a:lnTo>
                  <a:pt x="0" y="2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2615" y="648223"/>
            <a:ext cx="1712133" cy="2115921"/>
          </a:xfrm>
          <a:custGeom>
            <a:avLst/>
            <a:gdLst/>
            <a:ahLst/>
            <a:cxnLst/>
            <a:rect r="r" b="b" t="t" l="l"/>
            <a:pathLst>
              <a:path h="2115921" w="1712133">
                <a:moveTo>
                  <a:pt x="0" y="0"/>
                </a:moveTo>
                <a:lnTo>
                  <a:pt x="1712132" y="0"/>
                </a:lnTo>
                <a:lnTo>
                  <a:pt x="1712132" y="2115921"/>
                </a:lnTo>
                <a:lnTo>
                  <a:pt x="0" y="211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340441">
            <a:off x="420790" y="351308"/>
            <a:ext cx="1579849" cy="1585722"/>
            <a:chOff x="0" y="0"/>
            <a:chExt cx="1708150" cy="1714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318951">
            <a:off x="16469376" y="8205978"/>
            <a:ext cx="1579849" cy="1585722"/>
            <a:chOff x="0" y="0"/>
            <a:chExt cx="1708150" cy="1714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1685290" cy="1686560"/>
            </a:xfrm>
            <a:custGeom>
              <a:avLst/>
              <a:gdLst/>
              <a:ahLst/>
              <a:cxnLst/>
              <a:rect r="r" b="b" t="t" l="l"/>
              <a:pathLst>
                <a:path h="1686560" w="1685290">
                  <a:moveTo>
                    <a:pt x="1685290" y="1686560"/>
                  </a:moveTo>
                  <a:lnTo>
                    <a:pt x="0" y="1678940"/>
                  </a:lnTo>
                  <a:lnTo>
                    <a:pt x="0" y="598170"/>
                  </a:lnTo>
                  <a:lnTo>
                    <a:pt x="17780" y="19050"/>
                  </a:lnTo>
                  <a:lnTo>
                    <a:pt x="838200" y="0"/>
                  </a:lnTo>
                  <a:lnTo>
                    <a:pt x="1666240" y="50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1714500" cy="1713230"/>
            </a:xfrm>
            <a:custGeom>
              <a:avLst/>
              <a:gdLst/>
              <a:ahLst/>
              <a:cxnLst/>
              <a:rect r="r" b="b" t="t" l="l"/>
              <a:pathLst>
                <a:path h="1713230" w="1714500">
                  <a:moveTo>
                    <a:pt x="1680210" y="21590"/>
                  </a:moveTo>
                  <a:cubicBezTo>
                    <a:pt x="1681480" y="34290"/>
                    <a:pt x="1681480" y="44450"/>
                    <a:pt x="1682750" y="54610"/>
                  </a:cubicBezTo>
                  <a:cubicBezTo>
                    <a:pt x="1685290" y="88900"/>
                    <a:pt x="1686560" y="124460"/>
                    <a:pt x="1689100" y="158750"/>
                  </a:cubicBezTo>
                  <a:cubicBezTo>
                    <a:pt x="1689100" y="208280"/>
                    <a:pt x="1701800" y="1184910"/>
                    <a:pt x="1708150" y="1234440"/>
                  </a:cubicBezTo>
                  <a:cubicBezTo>
                    <a:pt x="1714500" y="1309370"/>
                    <a:pt x="1710690" y="1385570"/>
                    <a:pt x="1710690" y="1460500"/>
                  </a:cubicBezTo>
                  <a:cubicBezTo>
                    <a:pt x="1710690" y="1526540"/>
                    <a:pt x="1711960" y="1587500"/>
                    <a:pt x="1713230" y="1652270"/>
                  </a:cubicBezTo>
                  <a:cubicBezTo>
                    <a:pt x="1713230" y="1673860"/>
                    <a:pt x="1713230" y="1687830"/>
                    <a:pt x="1713230" y="1711960"/>
                  </a:cubicBezTo>
                  <a:cubicBezTo>
                    <a:pt x="1690370" y="1711960"/>
                    <a:pt x="1670050" y="1713230"/>
                    <a:pt x="1649730" y="1711960"/>
                  </a:cubicBezTo>
                  <a:cubicBezTo>
                    <a:pt x="1567180" y="1706880"/>
                    <a:pt x="1483360" y="1713230"/>
                    <a:pt x="1400810" y="1708150"/>
                  </a:cubicBezTo>
                  <a:cubicBezTo>
                    <a:pt x="1351280" y="1704340"/>
                    <a:pt x="1303020" y="1706880"/>
                    <a:pt x="1253490" y="1704340"/>
                  </a:cubicBezTo>
                  <a:cubicBezTo>
                    <a:pt x="1230630" y="1703070"/>
                    <a:pt x="1207770" y="1701800"/>
                    <a:pt x="1184910" y="1700530"/>
                  </a:cubicBezTo>
                  <a:cubicBezTo>
                    <a:pt x="1170940" y="1700530"/>
                    <a:pt x="1158240" y="1701800"/>
                    <a:pt x="1144270" y="1701800"/>
                  </a:cubicBezTo>
                  <a:cubicBezTo>
                    <a:pt x="1108710" y="1700530"/>
                    <a:pt x="1010920" y="1701800"/>
                    <a:pt x="975360" y="1700530"/>
                  </a:cubicBezTo>
                  <a:cubicBezTo>
                    <a:pt x="949960" y="1699260"/>
                    <a:pt x="441960" y="1708150"/>
                    <a:pt x="416560" y="1706880"/>
                  </a:cubicBezTo>
                  <a:cubicBezTo>
                    <a:pt x="410210" y="1706880"/>
                    <a:pt x="402590" y="1708150"/>
                    <a:pt x="396240" y="1708150"/>
                  </a:cubicBezTo>
                  <a:cubicBezTo>
                    <a:pt x="381000" y="1708150"/>
                    <a:pt x="367030" y="1709420"/>
                    <a:pt x="351790" y="1709420"/>
                  </a:cubicBezTo>
                  <a:cubicBezTo>
                    <a:pt x="313690" y="1709420"/>
                    <a:pt x="276860" y="1708150"/>
                    <a:pt x="238760" y="1706880"/>
                  </a:cubicBezTo>
                  <a:cubicBezTo>
                    <a:pt x="215900" y="1705610"/>
                    <a:pt x="193040" y="1704340"/>
                    <a:pt x="171450" y="1703070"/>
                  </a:cubicBezTo>
                  <a:cubicBezTo>
                    <a:pt x="130810" y="1701800"/>
                    <a:pt x="90170" y="1700530"/>
                    <a:pt x="48260" y="1700530"/>
                  </a:cubicBezTo>
                  <a:cubicBezTo>
                    <a:pt x="38100" y="1700530"/>
                    <a:pt x="29210" y="1700530"/>
                    <a:pt x="19050" y="1699260"/>
                  </a:cubicBezTo>
                  <a:cubicBezTo>
                    <a:pt x="10160" y="1697990"/>
                    <a:pt x="5080" y="1691640"/>
                    <a:pt x="7620" y="1682750"/>
                  </a:cubicBezTo>
                  <a:cubicBezTo>
                    <a:pt x="16510" y="1651000"/>
                    <a:pt x="12700" y="1619250"/>
                    <a:pt x="11430" y="1586230"/>
                  </a:cubicBezTo>
                  <a:cubicBezTo>
                    <a:pt x="10160" y="1518920"/>
                    <a:pt x="6350" y="1452880"/>
                    <a:pt x="7620" y="1385570"/>
                  </a:cubicBezTo>
                  <a:cubicBezTo>
                    <a:pt x="5080" y="1301750"/>
                    <a:pt x="0" y="264160"/>
                    <a:pt x="7620" y="179070"/>
                  </a:cubicBezTo>
                  <a:cubicBezTo>
                    <a:pt x="8890" y="162560"/>
                    <a:pt x="7620" y="144780"/>
                    <a:pt x="8890" y="128270"/>
                  </a:cubicBezTo>
                  <a:cubicBezTo>
                    <a:pt x="10160" y="101600"/>
                    <a:pt x="12700" y="723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420" y="30480"/>
                    <a:pt x="78740" y="29210"/>
                  </a:cubicBezTo>
                  <a:cubicBezTo>
                    <a:pt x="113030" y="25400"/>
                    <a:pt x="147320" y="22860"/>
                    <a:pt x="182880" y="20320"/>
                  </a:cubicBezTo>
                  <a:cubicBezTo>
                    <a:pt x="207010" y="17780"/>
                    <a:pt x="231140" y="16510"/>
                    <a:pt x="254000" y="13970"/>
                  </a:cubicBezTo>
                  <a:cubicBezTo>
                    <a:pt x="276860" y="11430"/>
                    <a:pt x="300990" y="8890"/>
                    <a:pt x="323850" y="8890"/>
                  </a:cubicBezTo>
                  <a:cubicBezTo>
                    <a:pt x="349250" y="7620"/>
                    <a:pt x="374650" y="10160"/>
                    <a:pt x="400050" y="8890"/>
                  </a:cubicBezTo>
                  <a:cubicBezTo>
                    <a:pt x="431800" y="8890"/>
                    <a:pt x="1007110" y="6350"/>
                    <a:pt x="1038860" y="5080"/>
                  </a:cubicBezTo>
                  <a:cubicBezTo>
                    <a:pt x="1069340" y="3810"/>
                    <a:pt x="1099820" y="2540"/>
                    <a:pt x="1131570" y="2540"/>
                  </a:cubicBezTo>
                  <a:cubicBezTo>
                    <a:pt x="1183640" y="1270"/>
                    <a:pt x="1234440" y="0"/>
                    <a:pt x="1286510" y="0"/>
                  </a:cubicBezTo>
                  <a:cubicBezTo>
                    <a:pt x="1308100" y="0"/>
                    <a:pt x="1330960" y="2540"/>
                    <a:pt x="1352550" y="2540"/>
                  </a:cubicBezTo>
                  <a:cubicBezTo>
                    <a:pt x="1412240" y="3810"/>
                    <a:pt x="1473200" y="5080"/>
                    <a:pt x="1532890" y="7620"/>
                  </a:cubicBezTo>
                  <a:cubicBezTo>
                    <a:pt x="1564640" y="8890"/>
                    <a:pt x="1596390" y="12700"/>
                    <a:pt x="1628140" y="16510"/>
                  </a:cubicBezTo>
                  <a:cubicBezTo>
                    <a:pt x="1635760" y="16510"/>
                    <a:pt x="1643380" y="16510"/>
                    <a:pt x="1649730" y="16510"/>
                  </a:cubicBezTo>
                  <a:cubicBezTo>
                    <a:pt x="1661160" y="17780"/>
                    <a:pt x="1670050" y="20320"/>
                    <a:pt x="1680210" y="21590"/>
                  </a:cubicBezTo>
                  <a:close/>
                  <a:moveTo>
                    <a:pt x="1690370" y="1695450"/>
                  </a:moveTo>
                  <a:cubicBezTo>
                    <a:pt x="1691640" y="1678940"/>
                    <a:pt x="1692910" y="1666240"/>
                    <a:pt x="1692910" y="1653540"/>
                  </a:cubicBezTo>
                  <a:cubicBezTo>
                    <a:pt x="1691640" y="1581150"/>
                    <a:pt x="1690370" y="1513840"/>
                    <a:pt x="1690370" y="1441450"/>
                  </a:cubicBezTo>
                  <a:cubicBezTo>
                    <a:pt x="1690370" y="1408430"/>
                    <a:pt x="1692910" y="1375410"/>
                    <a:pt x="1691640" y="1342390"/>
                  </a:cubicBezTo>
                  <a:cubicBezTo>
                    <a:pt x="1691640" y="1311910"/>
                    <a:pt x="1690370" y="1280160"/>
                    <a:pt x="1689100" y="1249680"/>
                  </a:cubicBezTo>
                  <a:cubicBezTo>
                    <a:pt x="1684020" y="1202690"/>
                    <a:pt x="1672590" y="229870"/>
                    <a:pt x="1672590" y="182880"/>
                  </a:cubicBezTo>
                  <a:cubicBezTo>
                    <a:pt x="1670050" y="143510"/>
                    <a:pt x="1667510" y="102870"/>
                    <a:pt x="1664970" y="63500"/>
                  </a:cubicBezTo>
                  <a:cubicBezTo>
                    <a:pt x="1663700" y="44450"/>
                    <a:pt x="1662430" y="43180"/>
                    <a:pt x="1645920" y="41910"/>
                  </a:cubicBezTo>
                  <a:cubicBezTo>
                    <a:pt x="1642110" y="41910"/>
                    <a:pt x="1639570" y="41910"/>
                    <a:pt x="1635760" y="40640"/>
                  </a:cubicBezTo>
                  <a:cubicBezTo>
                    <a:pt x="1604010" y="36830"/>
                    <a:pt x="1570990" y="31750"/>
                    <a:pt x="1539240" y="30480"/>
                  </a:cubicBezTo>
                  <a:cubicBezTo>
                    <a:pt x="1461770" y="26670"/>
                    <a:pt x="1383030" y="25400"/>
                    <a:pt x="1305560" y="22860"/>
                  </a:cubicBezTo>
                  <a:cubicBezTo>
                    <a:pt x="1294130" y="22860"/>
                    <a:pt x="1281430" y="22860"/>
                    <a:pt x="1270000" y="22860"/>
                  </a:cubicBezTo>
                  <a:cubicBezTo>
                    <a:pt x="1250950" y="22860"/>
                    <a:pt x="1231900" y="22860"/>
                    <a:pt x="1214120" y="22860"/>
                  </a:cubicBezTo>
                  <a:cubicBezTo>
                    <a:pt x="1173480" y="22860"/>
                    <a:pt x="1132840" y="22860"/>
                    <a:pt x="1093470" y="24130"/>
                  </a:cubicBezTo>
                  <a:cubicBezTo>
                    <a:pt x="1059180" y="25400"/>
                    <a:pt x="481330" y="29210"/>
                    <a:pt x="447040" y="29210"/>
                  </a:cubicBezTo>
                  <a:cubicBezTo>
                    <a:pt x="391160" y="29210"/>
                    <a:pt x="335280" y="26670"/>
                    <a:pt x="279400" y="33020"/>
                  </a:cubicBezTo>
                  <a:cubicBezTo>
                    <a:pt x="250190" y="36830"/>
                    <a:pt x="222250" y="36830"/>
                    <a:pt x="194310" y="38100"/>
                  </a:cubicBezTo>
                  <a:cubicBezTo>
                    <a:pt x="146050" y="41910"/>
                    <a:pt x="97790" y="45720"/>
                    <a:pt x="49530" y="50800"/>
                  </a:cubicBezTo>
                  <a:cubicBezTo>
                    <a:pt x="36830" y="50800"/>
                    <a:pt x="34290" y="53340"/>
                    <a:pt x="33020" y="68580"/>
                  </a:cubicBezTo>
                  <a:cubicBezTo>
                    <a:pt x="31750" y="91440"/>
                    <a:pt x="31750" y="114300"/>
                    <a:pt x="30480" y="137160"/>
                  </a:cubicBezTo>
                  <a:cubicBezTo>
                    <a:pt x="29210" y="175260"/>
                    <a:pt x="26670" y="212090"/>
                    <a:pt x="25400" y="250190"/>
                  </a:cubicBezTo>
                  <a:cubicBezTo>
                    <a:pt x="20320" y="290830"/>
                    <a:pt x="26670" y="1283970"/>
                    <a:pt x="29210" y="1324610"/>
                  </a:cubicBezTo>
                  <a:cubicBezTo>
                    <a:pt x="29210" y="1367790"/>
                    <a:pt x="29210" y="1412240"/>
                    <a:pt x="30480" y="1455420"/>
                  </a:cubicBezTo>
                  <a:cubicBezTo>
                    <a:pt x="30480" y="1487170"/>
                    <a:pt x="33020" y="1518920"/>
                    <a:pt x="33020" y="1550670"/>
                  </a:cubicBezTo>
                  <a:cubicBezTo>
                    <a:pt x="33020" y="1584960"/>
                    <a:pt x="33020" y="1619250"/>
                    <a:pt x="31750" y="1653540"/>
                  </a:cubicBezTo>
                  <a:cubicBezTo>
                    <a:pt x="31750" y="1657350"/>
                    <a:pt x="31750" y="1659890"/>
                    <a:pt x="31750" y="1663700"/>
                  </a:cubicBezTo>
                  <a:cubicBezTo>
                    <a:pt x="31750" y="1673860"/>
                    <a:pt x="35560" y="1677670"/>
                    <a:pt x="44450" y="1677670"/>
                  </a:cubicBezTo>
                  <a:cubicBezTo>
                    <a:pt x="60960" y="1677670"/>
                    <a:pt x="78740" y="1678940"/>
                    <a:pt x="95250" y="1678940"/>
                  </a:cubicBezTo>
                  <a:cubicBezTo>
                    <a:pt x="119380" y="1678940"/>
                    <a:pt x="144780" y="1676400"/>
                    <a:pt x="168910" y="1678940"/>
                  </a:cubicBezTo>
                  <a:cubicBezTo>
                    <a:pt x="208280" y="1682750"/>
                    <a:pt x="247650" y="1685290"/>
                    <a:pt x="287020" y="1684020"/>
                  </a:cubicBezTo>
                  <a:cubicBezTo>
                    <a:pt x="312420" y="1682750"/>
                    <a:pt x="336550" y="1685290"/>
                    <a:pt x="361950" y="1685290"/>
                  </a:cubicBezTo>
                  <a:cubicBezTo>
                    <a:pt x="398780" y="1685290"/>
                    <a:pt x="435610" y="1684020"/>
                    <a:pt x="472440" y="1685290"/>
                  </a:cubicBezTo>
                  <a:cubicBezTo>
                    <a:pt x="527050" y="1686560"/>
                    <a:pt x="1126490" y="1676400"/>
                    <a:pt x="1182370" y="1678940"/>
                  </a:cubicBezTo>
                  <a:cubicBezTo>
                    <a:pt x="1206500" y="1680210"/>
                    <a:pt x="1230630" y="1681480"/>
                    <a:pt x="1253490" y="1681480"/>
                  </a:cubicBezTo>
                  <a:cubicBezTo>
                    <a:pt x="1295400" y="1684020"/>
                    <a:pt x="1336040" y="1680210"/>
                    <a:pt x="1377950" y="1684020"/>
                  </a:cubicBezTo>
                  <a:cubicBezTo>
                    <a:pt x="1412240" y="1686560"/>
                    <a:pt x="1446530" y="1686560"/>
                    <a:pt x="1480820" y="1689100"/>
                  </a:cubicBezTo>
                  <a:cubicBezTo>
                    <a:pt x="1531620" y="1692910"/>
                    <a:pt x="1582420" y="1695450"/>
                    <a:pt x="1633220" y="1696720"/>
                  </a:cubicBezTo>
                  <a:cubicBezTo>
                    <a:pt x="1652270" y="1696720"/>
                    <a:pt x="1670050" y="1695450"/>
                    <a:pt x="1690370" y="1695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720">
            <a:off x="992926" y="537353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520672">
            <a:off x="16962113" y="8144582"/>
            <a:ext cx="435576" cy="14985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340441">
            <a:off x="504728" y="995593"/>
            <a:ext cx="14144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Родимое пятно</a:t>
            </a:r>
          </a:p>
        </p:txBody>
      </p:sp>
      <p:sp>
        <p:nvSpPr>
          <p:cNvPr name="TextBox 14" id="14"/>
          <p:cNvSpPr txBox="true"/>
          <p:nvPr/>
        </p:nvSpPr>
        <p:spPr>
          <a:xfrm rot="-318951">
            <a:off x="16551706" y="8870265"/>
            <a:ext cx="141446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Gaegu Bold"/>
              </a:rPr>
              <a:t>THE BIRTHMARK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493452" y="648223"/>
            <a:ext cx="1085460" cy="1363021"/>
          </a:xfrm>
          <a:custGeom>
            <a:avLst/>
            <a:gdLst/>
            <a:ahLst/>
            <a:cxnLst/>
            <a:rect r="r" b="b" t="t" l="l"/>
            <a:pathLst>
              <a:path h="1363021" w="1085460">
                <a:moveTo>
                  <a:pt x="0" y="0"/>
                </a:moveTo>
                <a:lnTo>
                  <a:pt x="1085460" y="0"/>
                </a:lnTo>
                <a:lnTo>
                  <a:pt x="1085460" y="1363021"/>
                </a:lnTo>
                <a:lnTo>
                  <a:pt x="0" y="136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3047" y="6057904"/>
            <a:ext cx="4615601" cy="1683165"/>
          </a:xfrm>
          <a:custGeom>
            <a:avLst/>
            <a:gdLst/>
            <a:ahLst/>
            <a:cxnLst/>
            <a:rect r="r" b="b" t="t" l="l"/>
            <a:pathLst>
              <a:path h="1683165" w="4615601">
                <a:moveTo>
                  <a:pt x="0" y="0"/>
                </a:moveTo>
                <a:lnTo>
                  <a:pt x="4615601" y="0"/>
                </a:lnTo>
                <a:lnTo>
                  <a:pt x="4615601" y="1683165"/>
                </a:lnTo>
                <a:lnTo>
                  <a:pt x="0" y="1683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4779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88103" y="1454914"/>
            <a:ext cx="11738624" cy="307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«Альмир», - торжественно продолжила Джорджиана, -«я не знаю, чего нам обоим может стоить избавление меня от этого рокового родимого пятна. Возможно, его удаление может привести к неизлечимой болезни; или, возможно, пятно живет так глубоко, как сама жизнь. Еще раз: знаем ли мы, что есть возможность, на каких бы то ни было условиях, разжать крепость этой маленькой ручки, которая была со мной до того, как я появилась на свет?»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9518" y="338128"/>
            <a:ext cx="2188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egu Bold"/>
              </a:rPr>
              <a:t>Диалог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5695" y="5981704"/>
            <a:ext cx="7462986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abswell_1"/>
              </a:rPr>
              <a:t>- «Дорогая Джорджиана, я много размышлял на эту тему» - поспешно перебил ее Эйлмер. «Я убежден в совершенной целесообразности его устранения».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DAF0rX7gRUA</dc:identifier>
  <dcterms:modified xsi:type="dcterms:W3CDTF">2011-08-01T06:04:30Z</dcterms:modified>
  <cp:revision>1</cp:revision>
  <dc:title>The Birthmark</dc:title>
</cp:coreProperties>
</file>